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51" r:id="rId1"/>
  </p:sldMasterIdLst>
  <p:notesMasterIdLst>
    <p:notesMasterId r:id="rId27"/>
  </p:notesMasterIdLst>
  <p:handoutMasterIdLst>
    <p:handoutMasterId r:id="rId28"/>
  </p:handoutMasterIdLst>
  <p:sldIdLst>
    <p:sldId id="392" r:id="rId2"/>
    <p:sldId id="438" r:id="rId3"/>
    <p:sldId id="441" r:id="rId4"/>
    <p:sldId id="442" r:id="rId5"/>
    <p:sldId id="443" r:id="rId6"/>
    <p:sldId id="444" r:id="rId7"/>
    <p:sldId id="445" r:id="rId8"/>
    <p:sldId id="447" r:id="rId9"/>
    <p:sldId id="453" r:id="rId10"/>
    <p:sldId id="454" r:id="rId11"/>
    <p:sldId id="456" r:id="rId12"/>
    <p:sldId id="470" r:id="rId13"/>
    <p:sldId id="457" r:id="rId14"/>
    <p:sldId id="458" r:id="rId15"/>
    <p:sldId id="459" r:id="rId16"/>
    <p:sldId id="460" r:id="rId17"/>
    <p:sldId id="461" r:id="rId18"/>
    <p:sldId id="462" r:id="rId19"/>
    <p:sldId id="463" r:id="rId20"/>
    <p:sldId id="464" r:id="rId21"/>
    <p:sldId id="465" r:id="rId22"/>
    <p:sldId id="466" r:id="rId23"/>
    <p:sldId id="467" r:id="rId24"/>
    <p:sldId id="468" r:id="rId25"/>
    <p:sldId id="469" r:id="rId26"/>
  </p:sldIdLst>
  <p:sldSz cx="9144000" cy="6858000" type="screen4x3"/>
  <p:notesSz cx="7099300" cy="10234613"/>
  <p:custDataLst>
    <p:tags r:id="rId29"/>
  </p:custDataLst>
  <p:defaultTextStyle>
    <a:defPPr>
      <a:defRPr lang="ja-JP"/>
    </a:defPPr>
    <a:lvl1pPr algn="l" rtl="0" eaLnBrk="0" fontAlgn="base" hangingPunct="0">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eaLnBrk="0" fontAlgn="base" hangingPunct="0">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eaLnBrk="0" fontAlgn="base" hangingPunct="0">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eaLnBrk="0" fontAlgn="base" hangingPunct="0">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eaLnBrk="0" fontAlgn="base" hangingPunct="0">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9EDF4"/>
    <a:srgbClr val="D0D8E8"/>
    <a:srgbClr val="006600"/>
    <a:srgbClr val="FF9900"/>
    <a:srgbClr val="0000FF"/>
    <a:srgbClr val="007033"/>
    <a:srgbClr val="008A3E"/>
    <a:srgbClr val="609ED6"/>
    <a:srgbClr val="99CC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9643" autoAdjust="0"/>
  </p:normalViewPr>
  <p:slideViewPr>
    <p:cSldViewPr snapToGrid="0">
      <p:cViewPr varScale="1">
        <p:scale>
          <a:sx n="78" d="100"/>
          <a:sy n="78" d="100"/>
        </p:scale>
        <p:origin x="204" y="10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56" y="-78"/>
      </p:cViewPr>
      <p:guideLst>
        <p:guide orient="horz" pos="3224"/>
        <p:guide pos="223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bwMode="auto">
          <a:xfrm>
            <a:off x="0" y="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t" anchorCtr="0" compatLnSpc="1">
            <a:prstTxWarp prst="textNoShape">
              <a:avLst/>
            </a:prstTxWarp>
          </a:bodyPr>
          <a:lstStyle>
            <a:lvl1pPr defTabSz="946150" eaLnBrk="1" hangingPunct="1">
              <a:defRPr sz="1200">
                <a:latin typeface="Calibri" pitchFamily="34" charset="0"/>
              </a:defRPr>
            </a:lvl1pPr>
          </a:lstStyle>
          <a:p>
            <a:pPr>
              <a:defRPr/>
            </a:pPr>
            <a:endParaRPr lang="en-US" altLang="ja-JP"/>
          </a:p>
        </p:txBody>
      </p:sp>
      <p:sp>
        <p:nvSpPr>
          <p:cNvPr id="3" name="日付プレースホルダー 2"/>
          <p:cNvSpPr>
            <a:spLocks noGrp="1"/>
          </p:cNvSpPr>
          <p:nvPr>
            <p:ph type="dt" sz="quarter" idx="1"/>
          </p:nvPr>
        </p:nvSpPr>
        <p:spPr bwMode="auto">
          <a:xfrm>
            <a:off x="4021138" y="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t" anchorCtr="0" compatLnSpc="1">
            <a:prstTxWarp prst="textNoShape">
              <a:avLst/>
            </a:prstTxWarp>
          </a:bodyPr>
          <a:lstStyle>
            <a:lvl1pPr algn="r" defTabSz="946150" eaLnBrk="1" hangingPunct="1">
              <a:defRPr sz="1200">
                <a:latin typeface="Calibri" pitchFamily="34" charset="0"/>
              </a:defRPr>
            </a:lvl1pPr>
          </a:lstStyle>
          <a:p>
            <a:pPr>
              <a:defRPr/>
            </a:pPr>
            <a:fld id="{21EEA4EC-110F-4EBE-8324-45D9533D5526}" type="datetimeFigureOut">
              <a:rPr lang="ja-JP" altLang="en-US"/>
              <a:pPr>
                <a:defRPr/>
              </a:pPr>
              <a:t>2023/6/5</a:t>
            </a:fld>
            <a:endParaRPr lang="en-US" altLang="ja-JP"/>
          </a:p>
        </p:txBody>
      </p:sp>
      <p:sp>
        <p:nvSpPr>
          <p:cNvPr id="4" name="フッター プレースホルダー 3"/>
          <p:cNvSpPr>
            <a:spLocks noGrp="1"/>
          </p:cNvSpPr>
          <p:nvPr>
            <p:ph type="ftr" sz="quarter" idx="2"/>
          </p:nvPr>
        </p:nvSpPr>
        <p:spPr bwMode="auto">
          <a:xfrm>
            <a:off x="0"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b" anchorCtr="0" compatLnSpc="1">
            <a:prstTxWarp prst="textNoShape">
              <a:avLst/>
            </a:prstTxWarp>
          </a:bodyPr>
          <a:lstStyle>
            <a:lvl1pPr defTabSz="946150" eaLnBrk="1" hangingPunct="1">
              <a:defRPr sz="1200">
                <a:latin typeface="Calibri" pitchFamily="34" charset="0"/>
              </a:defRPr>
            </a:lvl1pPr>
          </a:lstStyle>
          <a:p>
            <a:pPr>
              <a:defRPr/>
            </a:pPr>
            <a:endParaRPr lang="en-US" altLang="ja-JP"/>
          </a:p>
        </p:txBody>
      </p:sp>
      <p:sp>
        <p:nvSpPr>
          <p:cNvPr id="5" name="スライド番号プレースホルダー 4"/>
          <p:cNvSpPr>
            <a:spLocks noGrp="1"/>
          </p:cNvSpPr>
          <p:nvPr>
            <p:ph type="sldNum" sz="quarter" idx="3"/>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b" anchorCtr="0" compatLnSpc="1">
            <a:prstTxWarp prst="textNoShape">
              <a:avLst/>
            </a:prstTxWarp>
          </a:bodyPr>
          <a:lstStyle>
            <a:lvl1pPr algn="r" defTabSz="946150" eaLnBrk="1" hangingPunct="1">
              <a:defRPr sz="1200">
                <a:latin typeface="Calibri" pitchFamily="34" charset="0"/>
              </a:defRPr>
            </a:lvl1pPr>
          </a:lstStyle>
          <a:p>
            <a:pPr>
              <a:defRPr/>
            </a:pPr>
            <a:fld id="{C68A9FDE-10FD-45DA-A1F0-F8F5C3264679}" type="slidenum">
              <a:rPr lang="ja-JP" altLang="en-US"/>
              <a:pPr>
                <a:defRPr/>
              </a:pPr>
              <a:t>‹#›</a:t>
            </a:fld>
            <a:endParaRPr lang="en-US" altLang="ja-JP"/>
          </a:p>
        </p:txBody>
      </p:sp>
    </p:spTree>
    <p:extLst>
      <p:ext uri="{BB962C8B-B14F-4D97-AF65-F5344CB8AC3E}">
        <p14:creationId xmlns:p14="http://schemas.microsoft.com/office/powerpoint/2010/main" val="1135612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bwMode="auto">
          <a:xfrm>
            <a:off x="0" y="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t" anchorCtr="0" compatLnSpc="1">
            <a:prstTxWarp prst="textNoShape">
              <a:avLst/>
            </a:prstTxWarp>
          </a:bodyPr>
          <a:lstStyle>
            <a:lvl1pPr defTabSz="946150" eaLnBrk="1" hangingPunct="1">
              <a:defRPr sz="1200">
                <a:latin typeface="Calibri" pitchFamily="34" charset="0"/>
              </a:defRPr>
            </a:lvl1pPr>
          </a:lstStyle>
          <a:p>
            <a:pPr>
              <a:defRPr/>
            </a:pPr>
            <a:endParaRPr lang="en-US" altLang="ja-JP"/>
          </a:p>
        </p:txBody>
      </p:sp>
      <p:sp>
        <p:nvSpPr>
          <p:cNvPr id="3" name="日付プレースホルダー 2"/>
          <p:cNvSpPr>
            <a:spLocks noGrp="1"/>
          </p:cNvSpPr>
          <p:nvPr>
            <p:ph type="dt" idx="1"/>
          </p:nvPr>
        </p:nvSpPr>
        <p:spPr bwMode="auto">
          <a:xfrm>
            <a:off x="4021138" y="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t" anchorCtr="0" compatLnSpc="1">
            <a:prstTxWarp prst="textNoShape">
              <a:avLst/>
            </a:prstTxWarp>
          </a:bodyPr>
          <a:lstStyle>
            <a:lvl1pPr algn="r" defTabSz="946150" eaLnBrk="1" hangingPunct="1">
              <a:defRPr sz="1200">
                <a:latin typeface="Calibri" pitchFamily="34" charset="0"/>
              </a:defRPr>
            </a:lvl1pPr>
          </a:lstStyle>
          <a:p>
            <a:pPr>
              <a:defRPr/>
            </a:pPr>
            <a:fld id="{905D0ECA-68A4-4E95-906C-2D1519606506}" type="datetimeFigureOut">
              <a:rPr lang="ja-JP" altLang="en-US"/>
              <a:pPr>
                <a:defRPr/>
              </a:pPr>
              <a:t>2023/6/5</a:t>
            </a:fld>
            <a:endParaRPr lang="en-US" altLang="ja-JP"/>
          </a:p>
        </p:txBody>
      </p:sp>
      <p:sp>
        <p:nvSpPr>
          <p:cNvPr id="4" name="スライド イメージ プレースホルダー 3"/>
          <p:cNvSpPr>
            <a:spLocks noGrp="1" noRot="1" noChangeAspect="1"/>
          </p:cNvSpPr>
          <p:nvPr>
            <p:ph type="sldImg" idx="2"/>
          </p:nvPr>
        </p:nvSpPr>
        <p:spPr>
          <a:xfrm>
            <a:off x="990600" y="768350"/>
            <a:ext cx="5118100" cy="3836988"/>
          </a:xfrm>
          <a:prstGeom prst="rect">
            <a:avLst/>
          </a:prstGeom>
          <a:noFill/>
          <a:ln w="12700">
            <a:solidFill>
              <a:prstClr val="black"/>
            </a:solidFill>
          </a:ln>
        </p:spPr>
        <p:txBody>
          <a:bodyPr vert="horz" lIns="91440" tIns="45720" rIns="91440" bIns="45720" rtlCol="0" anchor="ctr"/>
          <a:lstStyle/>
          <a:p>
            <a:pPr lvl="0"/>
            <a:endParaRPr lang="ja-JP" altLang="en-US" noProof="0" dirty="0"/>
          </a:p>
        </p:txBody>
      </p:sp>
      <p:sp>
        <p:nvSpPr>
          <p:cNvPr id="5" name="ノート プレースホルダー 4"/>
          <p:cNvSpPr>
            <a:spLocks noGrp="1"/>
          </p:cNvSpPr>
          <p:nvPr>
            <p:ph type="body" sz="quarter" idx="3"/>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t" anchorCtr="0" compatLnSpc="1">
            <a:prstTxWarp prst="textNoShape">
              <a:avLst/>
            </a:prstTxWarp>
          </a:body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 name="フッター プレースホルダー 5"/>
          <p:cNvSpPr>
            <a:spLocks noGrp="1"/>
          </p:cNvSpPr>
          <p:nvPr>
            <p:ph type="ftr" sz="quarter" idx="4"/>
          </p:nvPr>
        </p:nvSpPr>
        <p:spPr bwMode="auto">
          <a:xfrm>
            <a:off x="0"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b" anchorCtr="0" compatLnSpc="1">
            <a:prstTxWarp prst="textNoShape">
              <a:avLst/>
            </a:prstTxWarp>
          </a:bodyPr>
          <a:lstStyle>
            <a:lvl1pPr defTabSz="946150" eaLnBrk="1" hangingPunct="1">
              <a:defRPr sz="1200">
                <a:latin typeface="Calibri" pitchFamily="34" charset="0"/>
              </a:defRPr>
            </a:lvl1pPr>
          </a:lstStyle>
          <a:p>
            <a:pPr>
              <a:defRPr/>
            </a:pPr>
            <a:endParaRPr lang="en-US" altLang="ja-JP"/>
          </a:p>
        </p:txBody>
      </p:sp>
      <p:sp>
        <p:nvSpPr>
          <p:cNvPr id="7" name="スライド番号プレースホルダー 6"/>
          <p:cNvSpPr>
            <a:spLocks noGrp="1"/>
          </p:cNvSpPr>
          <p:nvPr>
            <p:ph type="sldNum" sz="quarter" idx="5"/>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b" anchorCtr="0" compatLnSpc="1">
            <a:prstTxWarp prst="textNoShape">
              <a:avLst/>
            </a:prstTxWarp>
          </a:bodyPr>
          <a:lstStyle>
            <a:lvl1pPr algn="r" defTabSz="946150" eaLnBrk="1" hangingPunct="1">
              <a:defRPr sz="1200">
                <a:latin typeface="Calibri" pitchFamily="34" charset="0"/>
              </a:defRPr>
            </a:lvl1pPr>
          </a:lstStyle>
          <a:p>
            <a:pPr>
              <a:defRPr/>
            </a:pPr>
            <a:fld id="{E411F456-129C-4679-AE79-8CAE1F5EB502}" type="slidenum">
              <a:rPr lang="ja-JP" altLang="en-US"/>
              <a:pPr>
                <a:defRPr/>
              </a:pPr>
              <a:t>‹#›</a:t>
            </a:fld>
            <a:endParaRPr lang="en-US" altLang="ja-JP"/>
          </a:p>
        </p:txBody>
      </p:sp>
    </p:spTree>
    <p:extLst>
      <p:ext uri="{BB962C8B-B14F-4D97-AF65-F5344CB8AC3E}">
        <p14:creationId xmlns:p14="http://schemas.microsoft.com/office/powerpoint/2010/main" val="36775072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ノート プレースホルダー 2"/>
          <p:cNvSpPr>
            <a:spLocks noGrp="1"/>
          </p:cNvSpPr>
          <p:nvPr>
            <p:ph type="body" idx="1"/>
          </p:nvPr>
        </p:nvSpPr>
        <p:spPr>
          <a:noFill/>
        </p:spPr>
        <p:txBody>
          <a:bodyPr/>
          <a:lstStyle/>
          <a:p>
            <a:pPr>
              <a:spcBef>
                <a:spcPct val="0"/>
              </a:spcBef>
            </a:pPr>
            <a:endParaRPr lang="ja-JP" altLang="en-US" sz="1800"/>
          </a:p>
        </p:txBody>
      </p:sp>
      <p:sp>
        <p:nvSpPr>
          <p:cNvPr id="13316"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91354DFD-A574-4020-9875-E8EE80E50137}" type="slidenum">
              <a:rPr lang="ja-JP" altLang="en-US"/>
              <a:pPr algn="r" eaLnBrk="1" hangingPunct="1">
                <a:spcBef>
                  <a:spcPct val="0"/>
                </a:spcBef>
              </a:pPr>
              <a:t>0</a:t>
            </a:fld>
            <a:endParaRPr lang="en-US" altLang="ja-JP"/>
          </a:p>
        </p:txBody>
      </p:sp>
    </p:spTree>
    <p:extLst>
      <p:ext uri="{BB962C8B-B14F-4D97-AF65-F5344CB8AC3E}">
        <p14:creationId xmlns:p14="http://schemas.microsoft.com/office/powerpoint/2010/main" val="2179519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9</a:t>
            </a:fld>
            <a:endParaRPr lang="en-US" altLang="ja-JP"/>
          </a:p>
        </p:txBody>
      </p:sp>
    </p:spTree>
    <p:extLst>
      <p:ext uri="{BB962C8B-B14F-4D97-AF65-F5344CB8AC3E}">
        <p14:creationId xmlns:p14="http://schemas.microsoft.com/office/powerpoint/2010/main" val="886735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10</a:t>
            </a:fld>
            <a:endParaRPr lang="en-US" altLang="ja-JP"/>
          </a:p>
        </p:txBody>
      </p:sp>
    </p:spTree>
    <p:extLst>
      <p:ext uri="{BB962C8B-B14F-4D97-AF65-F5344CB8AC3E}">
        <p14:creationId xmlns:p14="http://schemas.microsoft.com/office/powerpoint/2010/main" val="2623934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11</a:t>
            </a:fld>
            <a:endParaRPr lang="en-US" altLang="ja-JP"/>
          </a:p>
        </p:txBody>
      </p:sp>
    </p:spTree>
    <p:extLst>
      <p:ext uri="{BB962C8B-B14F-4D97-AF65-F5344CB8AC3E}">
        <p14:creationId xmlns:p14="http://schemas.microsoft.com/office/powerpoint/2010/main" val="1686005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12</a:t>
            </a:fld>
            <a:endParaRPr lang="en-US" altLang="ja-JP"/>
          </a:p>
        </p:txBody>
      </p:sp>
    </p:spTree>
    <p:extLst>
      <p:ext uri="{BB962C8B-B14F-4D97-AF65-F5344CB8AC3E}">
        <p14:creationId xmlns:p14="http://schemas.microsoft.com/office/powerpoint/2010/main" val="1073059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13</a:t>
            </a:fld>
            <a:endParaRPr lang="en-US" altLang="ja-JP"/>
          </a:p>
        </p:txBody>
      </p:sp>
    </p:spTree>
    <p:extLst>
      <p:ext uri="{BB962C8B-B14F-4D97-AF65-F5344CB8AC3E}">
        <p14:creationId xmlns:p14="http://schemas.microsoft.com/office/powerpoint/2010/main" val="199656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14</a:t>
            </a:fld>
            <a:endParaRPr lang="en-US" altLang="ja-JP"/>
          </a:p>
        </p:txBody>
      </p:sp>
    </p:spTree>
    <p:extLst>
      <p:ext uri="{BB962C8B-B14F-4D97-AF65-F5344CB8AC3E}">
        <p14:creationId xmlns:p14="http://schemas.microsoft.com/office/powerpoint/2010/main" val="2078867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15</a:t>
            </a:fld>
            <a:endParaRPr lang="en-US" altLang="ja-JP"/>
          </a:p>
        </p:txBody>
      </p:sp>
    </p:spTree>
    <p:extLst>
      <p:ext uri="{BB962C8B-B14F-4D97-AF65-F5344CB8AC3E}">
        <p14:creationId xmlns:p14="http://schemas.microsoft.com/office/powerpoint/2010/main" val="3090807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16</a:t>
            </a:fld>
            <a:endParaRPr lang="en-US" altLang="ja-JP"/>
          </a:p>
        </p:txBody>
      </p:sp>
    </p:spTree>
    <p:extLst>
      <p:ext uri="{BB962C8B-B14F-4D97-AF65-F5344CB8AC3E}">
        <p14:creationId xmlns:p14="http://schemas.microsoft.com/office/powerpoint/2010/main" val="3138100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17</a:t>
            </a:fld>
            <a:endParaRPr lang="en-US" altLang="ja-JP"/>
          </a:p>
        </p:txBody>
      </p:sp>
    </p:spTree>
    <p:extLst>
      <p:ext uri="{BB962C8B-B14F-4D97-AF65-F5344CB8AC3E}">
        <p14:creationId xmlns:p14="http://schemas.microsoft.com/office/powerpoint/2010/main" val="2392444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18</a:t>
            </a:fld>
            <a:endParaRPr lang="en-US" altLang="ja-JP"/>
          </a:p>
        </p:txBody>
      </p:sp>
    </p:spTree>
    <p:extLst>
      <p:ext uri="{BB962C8B-B14F-4D97-AF65-F5344CB8AC3E}">
        <p14:creationId xmlns:p14="http://schemas.microsoft.com/office/powerpoint/2010/main" val="991608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a:t>
            </a:fld>
            <a:endParaRPr lang="en-US" altLang="ja-JP"/>
          </a:p>
        </p:txBody>
      </p:sp>
    </p:spTree>
    <p:extLst>
      <p:ext uri="{BB962C8B-B14F-4D97-AF65-F5344CB8AC3E}">
        <p14:creationId xmlns:p14="http://schemas.microsoft.com/office/powerpoint/2010/main" val="559702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19</a:t>
            </a:fld>
            <a:endParaRPr lang="en-US" altLang="ja-JP"/>
          </a:p>
        </p:txBody>
      </p:sp>
    </p:spTree>
    <p:extLst>
      <p:ext uri="{BB962C8B-B14F-4D97-AF65-F5344CB8AC3E}">
        <p14:creationId xmlns:p14="http://schemas.microsoft.com/office/powerpoint/2010/main" val="391815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20</a:t>
            </a:fld>
            <a:endParaRPr lang="en-US" altLang="ja-JP"/>
          </a:p>
        </p:txBody>
      </p:sp>
    </p:spTree>
    <p:extLst>
      <p:ext uri="{BB962C8B-B14F-4D97-AF65-F5344CB8AC3E}">
        <p14:creationId xmlns:p14="http://schemas.microsoft.com/office/powerpoint/2010/main" val="2998961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21</a:t>
            </a:fld>
            <a:endParaRPr lang="en-US" altLang="ja-JP"/>
          </a:p>
        </p:txBody>
      </p:sp>
    </p:spTree>
    <p:extLst>
      <p:ext uri="{BB962C8B-B14F-4D97-AF65-F5344CB8AC3E}">
        <p14:creationId xmlns:p14="http://schemas.microsoft.com/office/powerpoint/2010/main" val="96148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22</a:t>
            </a:fld>
            <a:endParaRPr lang="en-US" altLang="ja-JP"/>
          </a:p>
        </p:txBody>
      </p:sp>
    </p:spTree>
    <p:extLst>
      <p:ext uri="{BB962C8B-B14F-4D97-AF65-F5344CB8AC3E}">
        <p14:creationId xmlns:p14="http://schemas.microsoft.com/office/powerpoint/2010/main" val="2629163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23</a:t>
            </a:fld>
            <a:endParaRPr lang="en-US" altLang="ja-JP"/>
          </a:p>
        </p:txBody>
      </p:sp>
    </p:spTree>
    <p:extLst>
      <p:ext uri="{BB962C8B-B14F-4D97-AF65-F5344CB8AC3E}">
        <p14:creationId xmlns:p14="http://schemas.microsoft.com/office/powerpoint/2010/main" val="1510612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24</a:t>
            </a:fld>
            <a:endParaRPr lang="en-US" altLang="ja-JP"/>
          </a:p>
        </p:txBody>
      </p:sp>
    </p:spTree>
    <p:extLst>
      <p:ext uri="{BB962C8B-B14F-4D97-AF65-F5344CB8AC3E}">
        <p14:creationId xmlns:p14="http://schemas.microsoft.com/office/powerpoint/2010/main" val="3324244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a:t>
            </a:fld>
            <a:endParaRPr lang="en-US" altLang="ja-JP"/>
          </a:p>
        </p:txBody>
      </p:sp>
    </p:spTree>
    <p:extLst>
      <p:ext uri="{BB962C8B-B14F-4D97-AF65-F5344CB8AC3E}">
        <p14:creationId xmlns:p14="http://schemas.microsoft.com/office/powerpoint/2010/main" val="2390783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3</a:t>
            </a:fld>
            <a:endParaRPr lang="en-US" altLang="ja-JP"/>
          </a:p>
        </p:txBody>
      </p:sp>
    </p:spTree>
    <p:extLst>
      <p:ext uri="{BB962C8B-B14F-4D97-AF65-F5344CB8AC3E}">
        <p14:creationId xmlns:p14="http://schemas.microsoft.com/office/powerpoint/2010/main" val="2388662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4</a:t>
            </a:fld>
            <a:endParaRPr lang="en-US" altLang="ja-JP"/>
          </a:p>
        </p:txBody>
      </p:sp>
    </p:spTree>
    <p:extLst>
      <p:ext uri="{BB962C8B-B14F-4D97-AF65-F5344CB8AC3E}">
        <p14:creationId xmlns:p14="http://schemas.microsoft.com/office/powerpoint/2010/main" val="3659662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5</a:t>
            </a:fld>
            <a:endParaRPr lang="en-US" altLang="ja-JP"/>
          </a:p>
        </p:txBody>
      </p:sp>
    </p:spTree>
    <p:extLst>
      <p:ext uri="{BB962C8B-B14F-4D97-AF65-F5344CB8AC3E}">
        <p14:creationId xmlns:p14="http://schemas.microsoft.com/office/powerpoint/2010/main" val="4256975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6</a:t>
            </a:fld>
            <a:endParaRPr lang="en-US" altLang="ja-JP"/>
          </a:p>
        </p:txBody>
      </p:sp>
    </p:spTree>
    <p:extLst>
      <p:ext uri="{BB962C8B-B14F-4D97-AF65-F5344CB8AC3E}">
        <p14:creationId xmlns:p14="http://schemas.microsoft.com/office/powerpoint/2010/main" val="4006337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7</a:t>
            </a:fld>
            <a:endParaRPr lang="en-US" altLang="ja-JP"/>
          </a:p>
        </p:txBody>
      </p:sp>
    </p:spTree>
    <p:extLst>
      <p:ext uri="{BB962C8B-B14F-4D97-AF65-F5344CB8AC3E}">
        <p14:creationId xmlns:p14="http://schemas.microsoft.com/office/powerpoint/2010/main" val="1718204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8</a:t>
            </a:fld>
            <a:endParaRPr lang="en-US" altLang="ja-JP"/>
          </a:p>
        </p:txBody>
      </p:sp>
    </p:spTree>
    <p:extLst>
      <p:ext uri="{BB962C8B-B14F-4D97-AF65-F5344CB8AC3E}">
        <p14:creationId xmlns:p14="http://schemas.microsoft.com/office/powerpoint/2010/main" val="1394449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4" name="角丸四角形 3"/>
          <p:cNvSpPr/>
          <p:nvPr/>
        </p:nvSpPr>
        <p:spPr>
          <a:xfrm>
            <a:off x="251520" y="863001"/>
            <a:ext cx="8712968" cy="45719"/>
          </a:xfrm>
          <a:prstGeom prst="roundRect">
            <a:avLst/>
          </a:prstGeom>
          <a:ln/>
        </p:spPr>
        <p:style>
          <a:lnRef idx="0">
            <a:schemeClr val="accent1"/>
          </a:lnRef>
          <a:fillRef idx="3">
            <a:schemeClr val="accent1"/>
          </a:fillRef>
          <a:effectRef idx="3">
            <a:schemeClr val="accent1"/>
          </a:effectRef>
          <a:fontRef idx="minor">
            <a:schemeClr val="lt1"/>
          </a:fontRef>
        </p:style>
        <p:txBody>
          <a:bodyPr anchor="ctr"/>
          <a:lstStyle/>
          <a:p>
            <a:pPr algn="ctr" eaLnBrk="1" fontAlgn="auto" hangingPunct="1">
              <a:spcBef>
                <a:spcPts val="0"/>
              </a:spcBef>
              <a:spcAft>
                <a:spcPts val="0"/>
              </a:spcAft>
              <a:defRPr/>
            </a:pPr>
            <a:endParaRPr lang="ja-JP" altLang="en-US" dirty="0"/>
          </a:p>
        </p:txBody>
      </p:sp>
      <p:sp>
        <p:nvSpPr>
          <p:cNvPr id="6" name="テキスト ボックス 9"/>
          <p:cNvSpPr txBox="1">
            <a:spLocks noChangeArrowheads="1"/>
          </p:cNvSpPr>
          <p:nvPr/>
        </p:nvSpPr>
        <p:spPr bwMode="auto">
          <a:xfrm>
            <a:off x="-36000" y="-46800"/>
            <a:ext cx="3240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defRPr/>
            </a:pPr>
            <a:r>
              <a:rPr lang="en-US" altLang="ja-JP" sz="1400" b="1" dirty="0">
                <a:solidFill>
                  <a:srgbClr val="C00000"/>
                </a:solidFill>
              </a:rPr>
              <a:t>EFW MAKE IT EASY</a:t>
            </a:r>
            <a:endParaRPr lang="ja-JP" altLang="en-US" sz="1400" b="1" dirty="0">
              <a:solidFill>
                <a:srgbClr val="C00000"/>
              </a:solidFill>
            </a:endParaRP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89288" y="6519863"/>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p:cNvSpPr>
            <a:spLocks noGrp="1"/>
          </p:cNvSpPr>
          <p:nvPr>
            <p:ph type="title"/>
          </p:nvPr>
        </p:nvSpPr>
        <p:spPr>
          <a:xfrm>
            <a:off x="457200" y="274638"/>
            <a:ext cx="8229600" cy="562074"/>
          </a:xfrm>
        </p:spPr>
        <p:txBody>
          <a:bodyPr anchor="t">
            <a:normAutofit/>
          </a:bodyPr>
          <a:lstStyle>
            <a:lvl1pPr algn="l">
              <a:defRPr sz="2800">
                <a:solidFill>
                  <a:schemeClr val="tx2"/>
                </a:solidFill>
                <a:latin typeface="MS UI Gothic" pitchFamily="50" charset="-128"/>
                <a:ea typeface="MS UI Gothic" pitchFamily="50" charset="-128"/>
              </a:defRPr>
            </a:lvl1pPr>
          </a:lstStyle>
          <a:p>
            <a:r>
              <a:rPr lang="ja-JP" altLang="en-US"/>
              <a:t>マスター タイトルの書式設定</a:t>
            </a:r>
          </a:p>
        </p:txBody>
      </p:sp>
      <p:sp>
        <p:nvSpPr>
          <p:cNvPr id="3" name="コンテンツ プレースホルダー 2"/>
          <p:cNvSpPr>
            <a:spLocks noGrp="1"/>
          </p:cNvSpPr>
          <p:nvPr>
            <p:ph idx="1"/>
          </p:nvPr>
        </p:nvSpPr>
        <p:spPr>
          <a:xfrm>
            <a:off x="457200" y="991269"/>
            <a:ext cx="8229600" cy="5246043"/>
          </a:xfrm>
        </p:spPr>
        <p:txBody>
          <a:bodyPr>
            <a:normAutofit/>
          </a:bodyPr>
          <a:lstStyle>
            <a:lvl1pPr>
              <a:defRPr sz="1800">
                <a:latin typeface="MS UI Gothic" pitchFamily="50" charset="-128"/>
                <a:ea typeface="MS UI Gothic" pitchFamily="50" charset="-128"/>
              </a:defRPr>
            </a:lvl1pPr>
            <a:lvl2pPr>
              <a:defRPr sz="1800">
                <a:latin typeface="MS UI Gothic" pitchFamily="50" charset="-128"/>
                <a:ea typeface="MS UI Gothic" pitchFamily="50" charset="-128"/>
              </a:defRPr>
            </a:lvl2pPr>
            <a:lvl3pPr>
              <a:defRPr sz="1800">
                <a:latin typeface="MS UI Gothic" pitchFamily="50" charset="-128"/>
                <a:ea typeface="MS UI Gothic" pitchFamily="50" charset="-128"/>
              </a:defRPr>
            </a:lvl3pPr>
            <a:lvl4pPr>
              <a:defRPr sz="1800">
                <a:latin typeface="MS UI Gothic" pitchFamily="50" charset="-128"/>
                <a:ea typeface="MS UI Gothic" pitchFamily="50" charset="-128"/>
              </a:defRPr>
            </a:lvl4pPr>
            <a:lvl5pPr>
              <a:defRPr sz="1800">
                <a:latin typeface="MS UI Gothic" pitchFamily="50" charset="-128"/>
                <a:ea typeface="MS UI Gothic"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8" name="スライド番号プレースホルダー 15"/>
          <p:cNvSpPr>
            <a:spLocks noGrp="1"/>
          </p:cNvSpPr>
          <p:nvPr>
            <p:ph type="sldNum" sz="quarter" idx="10"/>
          </p:nvPr>
        </p:nvSpPr>
        <p:spPr/>
        <p:txBody>
          <a:bodyPr/>
          <a:lstStyle>
            <a:lvl1pPr>
              <a:defRPr/>
            </a:lvl1pPr>
          </a:lstStyle>
          <a:p>
            <a:pPr>
              <a:defRPr/>
            </a:pPr>
            <a:fld id="{E7B2CBF0-9F56-4157-9FC0-529FA0A011B6}" type="slidenum">
              <a:rPr lang="ja-JP" altLang="en-US"/>
              <a:pPr>
                <a:defRPr/>
              </a:pPr>
              <a:t>‹#›</a:t>
            </a:fld>
            <a:endParaRPr lang="ja-JP" altLang="en-US"/>
          </a:p>
        </p:txBody>
      </p:sp>
    </p:spTree>
    <p:extLst>
      <p:ext uri="{BB962C8B-B14F-4D97-AF65-F5344CB8AC3E}">
        <p14:creationId xmlns:p14="http://schemas.microsoft.com/office/powerpoint/2010/main" val="74837584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タイトル プレースホルダー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マスター タイトルの書式設定</a:t>
            </a:r>
          </a:p>
        </p:txBody>
      </p:sp>
      <p:sp>
        <p:nvSpPr>
          <p:cNvPr id="1027" name="テキスト プレースホルダー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1" name="スライド番号プレースホルダー 1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Arial" charset="0"/>
              </a:defRPr>
            </a:lvl1pPr>
          </a:lstStyle>
          <a:p>
            <a:pPr>
              <a:defRPr/>
            </a:pPr>
            <a:fld id="{E5AA8DC3-14C1-4C98-A520-5519C9F789F6}" type="slidenum">
              <a:rPr lang="ja-JP" altLang="en-US"/>
              <a:pPr>
                <a:defRPr/>
              </a:pPr>
              <a:t>‹#›</a:t>
            </a:fld>
            <a:endParaRPr lang="ja-JP" altLang="en-US"/>
          </a:p>
        </p:txBody>
      </p:sp>
    </p:spTree>
  </p:cSld>
  <p:clrMap bg1="lt1" tx1="dk1" bg2="lt2" tx2="dk2" accent1="accent1" accent2="accent2" accent3="accent3" accent4="accent4" accent5="accent5" accent6="accent6" hlink="hlink" folHlink="folHlink"/>
  <p:sldLayoutIdLst>
    <p:sldLayoutId id="2147483814" r:id="rId1"/>
  </p:sldLayoutIdLst>
  <p:hf hdr="0" ftr="0" dt="0"/>
  <p:txStyles>
    <p:titleStyle>
      <a:lvl1pPr algn="ctr" rtl="0" eaLnBrk="0" fontAlgn="base" hangingPunct="0">
        <a:spcBef>
          <a:spcPct val="0"/>
        </a:spcBef>
        <a:spcAft>
          <a:spcPct val="0"/>
        </a:spcAft>
        <a:defRPr kumimoji="1" sz="4400" kern="1200">
          <a:solidFill>
            <a:schemeClr val="tx1"/>
          </a:solidFill>
          <a:latin typeface="Arial" charset="0"/>
          <a:ea typeface="+mj-ea"/>
          <a:cs typeface="+mj-cs"/>
        </a:defRPr>
      </a:lvl1pPr>
      <a:lvl2pPr algn="ctr" rtl="0" eaLnBrk="0" fontAlgn="base" hangingPunct="0">
        <a:spcBef>
          <a:spcPct val="0"/>
        </a:spcBef>
        <a:spcAft>
          <a:spcPct val="0"/>
        </a:spcAft>
        <a:defRPr kumimoji="1" sz="4400">
          <a:solidFill>
            <a:schemeClr val="tx1"/>
          </a:solidFill>
          <a:latin typeface="Arial" charset="0"/>
          <a:ea typeface="ＭＳ Ｐゴシック" charset="-128"/>
        </a:defRPr>
      </a:lvl2pPr>
      <a:lvl3pPr algn="ctr" rtl="0" eaLnBrk="0" fontAlgn="base" hangingPunct="0">
        <a:spcBef>
          <a:spcPct val="0"/>
        </a:spcBef>
        <a:spcAft>
          <a:spcPct val="0"/>
        </a:spcAft>
        <a:defRPr kumimoji="1" sz="4400">
          <a:solidFill>
            <a:schemeClr val="tx1"/>
          </a:solidFill>
          <a:latin typeface="Arial" charset="0"/>
          <a:ea typeface="ＭＳ Ｐゴシック" charset="-128"/>
        </a:defRPr>
      </a:lvl3pPr>
      <a:lvl4pPr algn="ctr" rtl="0" eaLnBrk="0" fontAlgn="base" hangingPunct="0">
        <a:spcBef>
          <a:spcPct val="0"/>
        </a:spcBef>
        <a:spcAft>
          <a:spcPct val="0"/>
        </a:spcAft>
        <a:defRPr kumimoji="1" sz="4400">
          <a:solidFill>
            <a:schemeClr val="tx1"/>
          </a:solidFill>
          <a:latin typeface="Arial" charset="0"/>
          <a:ea typeface="ＭＳ Ｐゴシック" charset="-128"/>
        </a:defRPr>
      </a:lvl4pPr>
      <a:lvl5pPr algn="ctr" rtl="0" eaLnBrk="0" fontAlgn="base" hangingPunct="0">
        <a:spcBef>
          <a:spcPct val="0"/>
        </a:spcBef>
        <a:spcAft>
          <a:spcPct val="0"/>
        </a:spcAft>
        <a:defRPr kumimoji="1" sz="4400">
          <a:solidFill>
            <a:schemeClr val="tx1"/>
          </a:solidFill>
          <a:latin typeface="Arial"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p:titleStyle>
    <p:body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Arial" charset="0"/>
          <a:ea typeface="+mn-ea"/>
          <a:cs typeface="+mn-cs"/>
        </a:defRPr>
      </a:lvl1pPr>
      <a:lvl2pPr marL="742950" indent="-285750" algn="l" rtl="0" eaLnBrk="0" fontAlgn="base" hangingPunct="0">
        <a:spcBef>
          <a:spcPct val="20000"/>
        </a:spcBef>
        <a:spcAft>
          <a:spcPct val="0"/>
        </a:spcAft>
        <a:buFont typeface="Arial" charset="0"/>
        <a:buChar char="–"/>
        <a:defRPr kumimoji="1" sz="2800" kern="1200">
          <a:solidFill>
            <a:schemeClr val="tx1"/>
          </a:solidFill>
          <a:latin typeface="Arial" charset="0"/>
          <a:ea typeface="+mn-ea"/>
          <a:cs typeface="+mn-cs"/>
        </a:defRPr>
      </a:lvl2pPr>
      <a:lvl3pPr marL="1143000" indent="-228600" algn="l" rtl="0" eaLnBrk="0" fontAlgn="base" hangingPunct="0">
        <a:spcBef>
          <a:spcPct val="20000"/>
        </a:spcBef>
        <a:spcAft>
          <a:spcPct val="0"/>
        </a:spcAft>
        <a:buFont typeface="Arial" charset="0"/>
        <a:buChar char="•"/>
        <a:defRPr kumimoji="1" sz="2400" kern="1200">
          <a:solidFill>
            <a:schemeClr val="tx1"/>
          </a:solidFill>
          <a:latin typeface="Arial" charset="0"/>
          <a:ea typeface="+mn-ea"/>
          <a:cs typeface="+mn-cs"/>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Arial" charset="0"/>
          <a:ea typeface="+mn-ea"/>
          <a:cs typeface="+mn-cs"/>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Arial" charset="0"/>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4.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29.png"/><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9.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20.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notesSlide" Target="../notesSlides/notesSlide22.xml"/><Relationship Id="rId21" Type="http://schemas.openxmlformats.org/officeDocument/2006/relationships/image" Target="../media/image54.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slideLayout" Target="../slideLayouts/slideLayout1.xml"/><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tags" Target="../tags/tag23.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24.xml"/><Relationship Id="rId7" Type="http://schemas.openxmlformats.org/officeDocument/2006/relationships/image" Target="../media/image58.png"/><Relationship Id="rId2" Type="http://schemas.openxmlformats.org/officeDocument/2006/relationships/slideLayout" Target="../slideLayouts/slideLayout1.xml"/><Relationship Id="rId1" Type="http://schemas.openxmlformats.org/officeDocument/2006/relationships/tags" Target="../tags/tag25.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26.xml"/><Relationship Id="rId5" Type="http://schemas.openxmlformats.org/officeDocument/2006/relationships/image" Target="../media/image64.pn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3C9D9376-024F-42A7-BA90-F4439C5BC276}"/>
              </a:ext>
            </a:extLst>
          </p:cNvPr>
          <p:cNvSpPr txBox="1">
            <a:spLocks/>
          </p:cNvSpPr>
          <p:nvPr/>
        </p:nvSpPr>
        <p:spPr bwMode="auto">
          <a:xfrm>
            <a:off x="109057" y="5004707"/>
            <a:ext cx="3385257" cy="1735845"/>
          </a:xfrm>
          <a:prstGeom prst="rect">
            <a:avLst/>
          </a:prstGeom>
          <a:noFill/>
          <a:ln w="9525">
            <a:solidFill>
              <a:schemeClr val="tx1"/>
            </a:solidFill>
            <a:miter lim="800000"/>
            <a:headEnd/>
            <a:tailEnd/>
          </a:ln>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Arial" charset="0"/>
                <a:ea typeface="+mj-ea"/>
                <a:cs typeface="+mj-cs"/>
              </a:defRPr>
            </a:lvl1pPr>
            <a:lvl2pPr algn="ctr" rtl="0" eaLnBrk="0" fontAlgn="base" hangingPunct="0">
              <a:spcBef>
                <a:spcPct val="0"/>
              </a:spcBef>
              <a:spcAft>
                <a:spcPct val="0"/>
              </a:spcAft>
              <a:defRPr kumimoji="1" sz="4400">
                <a:solidFill>
                  <a:schemeClr val="tx1"/>
                </a:solidFill>
                <a:latin typeface="Arial" charset="0"/>
                <a:ea typeface="ＭＳ Ｐゴシック" charset="-128"/>
              </a:defRPr>
            </a:lvl2pPr>
            <a:lvl3pPr algn="ctr" rtl="0" eaLnBrk="0" fontAlgn="base" hangingPunct="0">
              <a:spcBef>
                <a:spcPct val="0"/>
              </a:spcBef>
              <a:spcAft>
                <a:spcPct val="0"/>
              </a:spcAft>
              <a:defRPr kumimoji="1" sz="4400">
                <a:solidFill>
                  <a:schemeClr val="tx1"/>
                </a:solidFill>
                <a:latin typeface="Arial" charset="0"/>
                <a:ea typeface="ＭＳ Ｐゴシック" charset="-128"/>
              </a:defRPr>
            </a:lvl3pPr>
            <a:lvl4pPr algn="ctr" rtl="0" eaLnBrk="0" fontAlgn="base" hangingPunct="0">
              <a:spcBef>
                <a:spcPct val="0"/>
              </a:spcBef>
              <a:spcAft>
                <a:spcPct val="0"/>
              </a:spcAft>
              <a:defRPr kumimoji="1" sz="4400">
                <a:solidFill>
                  <a:schemeClr val="tx1"/>
                </a:solidFill>
                <a:latin typeface="Arial" charset="0"/>
                <a:ea typeface="ＭＳ Ｐゴシック" charset="-128"/>
              </a:defRPr>
            </a:lvl4pPr>
            <a:lvl5pPr algn="ctr" rtl="0" eaLnBrk="0" fontAlgn="base" hangingPunct="0">
              <a:spcBef>
                <a:spcPct val="0"/>
              </a:spcBef>
              <a:spcAft>
                <a:spcPct val="0"/>
              </a:spcAft>
              <a:defRPr kumimoji="1" sz="4400">
                <a:solidFill>
                  <a:schemeClr val="tx1"/>
                </a:solidFill>
                <a:latin typeface="Arial"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pPr marL="457200" indent="-457200" algn="l">
              <a:lnSpc>
                <a:spcPct val="150000"/>
              </a:lnSpc>
              <a:buFont typeface="Wingdings" panose="05000000000000000000" pitchFamily="2" charset="2"/>
              <a:buChar char="Ø"/>
            </a:pPr>
            <a:r>
              <a:rPr lang="ja-JP" altLang="en-US" sz="1500" dirty="0">
                <a:latin typeface="Meiryo UI" pitchFamily="50" charset="-128"/>
                <a:ea typeface="Meiryo UI" pitchFamily="50" charset="-128"/>
                <a:cs typeface="Meiryo UI" pitchFamily="50" charset="-128"/>
              </a:rPr>
              <a:t>１、</a:t>
            </a:r>
            <a:r>
              <a:rPr lang="en-US" altLang="ja-JP" sz="1500" dirty="0">
                <a:latin typeface="Meiryo UI" pitchFamily="50" charset="-128"/>
                <a:ea typeface="Meiryo UI" pitchFamily="50" charset="-128"/>
                <a:cs typeface="Meiryo UI" pitchFamily="50" charset="-128"/>
              </a:rPr>
              <a:t>WEB</a:t>
            </a:r>
            <a:r>
              <a:rPr lang="ja-JP" altLang="en-US" sz="1500" dirty="0">
                <a:latin typeface="Meiryo UI" pitchFamily="50" charset="-128"/>
                <a:ea typeface="Meiryo UI" pitchFamily="50" charset="-128"/>
                <a:cs typeface="Meiryo UI" pitchFamily="50" charset="-128"/>
              </a:rPr>
              <a:t>コンテンツのモジュール化</a:t>
            </a:r>
            <a:endParaRPr lang="en-US" altLang="ja-JP" sz="1500" dirty="0">
              <a:latin typeface="Meiryo UI" pitchFamily="50" charset="-128"/>
              <a:ea typeface="Meiryo UI" pitchFamily="50" charset="-128"/>
              <a:cs typeface="Meiryo UI" pitchFamily="50" charset="-128"/>
            </a:endParaRPr>
          </a:p>
          <a:p>
            <a:pPr marL="457200" indent="-457200" algn="l">
              <a:lnSpc>
                <a:spcPct val="150000"/>
              </a:lnSpc>
              <a:buFont typeface="Wingdings" panose="05000000000000000000" pitchFamily="2" charset="2"/>
              <a:buChar char="Ø"/>
            </a:pPr>
            <a:r>
              <a:rPr lang="ja-JP" altLang="en-US" sz="1500" dirty="0">
                <a:latin typeface="Meiryo UI" pitchFamily="50" charset="-128"/>
                <a:ea typeface="Meiryo UI" pitchFamily="50" charset="-128"/>
                <a:cs typeface="Meiryo UI" pitchFamily="50" charset="-128"/>
              </a:rPr>
              <a:t>２、</a:t>
            </a:r>
            <a:r>
              <a:rPr lang="en-US" altLang="ja-JP" sz="1500" dirty="0">
                <a:latin typeface="Meiryo UI" pitchFamily="50" charset="-128"/>
                <a:ea typeface="Meiryo UI" pitchFamily="50" charset="-128"/>
                <a:cs typeface="Meiryo UI" pitchFamily="50" charset="-128"/>
              </a:rPr>
              <a:t>Callback</a:t>
            </a:r>
            <a:r>
              <a:rPr lang="ja-JP" altLang="en-US" sz="1500" dirty="0">
                <a:latin typeface="Meiryo UI" pitchFamily="50" charset="-128"/>
                <a:ea typeface="Meiryo UI" pitchFamily="50" charset="-128"/>
                <a:cs typeface="Meiryo UI" pitchFamily="50" charset="-128"/>
              </a:rPr>
              <a:t>地獄の解決</a:t>
            </a:r>
            <a:endParaRPr lang="en-US" altLang="ja-JP" sz="1500" dirty="0">
              <a:latin typeface="Meiryo UI" pitchFamily="50" charset="-128"/>
              <a:ea typeface="Meiryo UI" pitchFamily="50" charset="-128"/>
              <a:cs typeface="Meiryo UI" pitchFamily="50" charset="-128"/>
            </a:endParaRPr>
          </a:p>
          <a:p>
            <a:pPr marL="457200" indent="-457200" algn="l">
              <a:lnSpc>
                <a:spcPct val="150000"/>
              </a:lnSpc>
              <a:buFont typeface="Wingdings" panose="05000000000000000000" pitchFamily="2" charset="2"/>
              <a:buChar char="Ø"/>
            </a:pPr>
            <a:r>
              <a:rPr lang="ja-JP" altLang="en-US" sz="1500" dirty="0">
                <a:latin typeface="Meiryo UI" pitchFamily="50" charset="-128"/>
                <a:ea typeface="Meiryo UI" pitchFamily="50" charset="-128"/>
                <a:cs typeface="Meiryo UI" pitchFamily="50" charset="-128"/>
              </a:rPr>
              <a:t>３、 </a:t>
            </a:r>
            <a:r>
              <a:rPr lang="en-US" altLang="ja-JP" sz="1500" dirty="0">
                <a:latin typeface="Meiryo UI" pitchFamily="50" charset="-128"/>
                <a:ea typeface="Meiryo UI" pitchFamily="50" charset="-128"/>
                <a:cs typeface="Meiryo UI" pitchFamily="50" charset="-128"/>
              </a:rPr>
              <a:t>jQuery UI</a:t>
            </a:r>
            <a:r>
              <a:rPr lang="ja-JP" altLang="en-US" sz="1500" dirty="0">
                <a:latin typeface="Meiryo UI" pitchFamily="50" charset="-128"/>
                <a:ea typeface="Meiryo UI" pitchFamily="50" charset="-128"/>
                <a:cs typeface="Meiryo UI" pitchFamily="50" charset="-128"/>
              </a:rPr>
              <a:t>ダイアログの問題</a:t>
            </a:r>
            <a:endParaRPr lang="en-US" altLang="ja-JP" sz="1500" dirty="0">
              <a:latin typeface="Meiryo UI" pitchFamily="50" charset="-128"/>
              <a:ea typeface="Meiryo UI" pitchFamily="50" charset="-128"/>
              <a:cs typeface="Meiryo UI" pitchFamily="50" charset="-128"/>
            </a:endParaRPr>
          </a:p>
          <a:p>
            <a:pPr marL="457200" indent="-457200" algn="l">
              <a:lnSpc>
                <a:spcPct val="150000"/>
              </a:lnSpc>
              <a:buFont typeface="Wingdings" panose="05000000000000000000" pitchFamily="2" charset="2"/>
              <a:buChar char="Ø"/>
            </a:pPr>
            <a:r>
              <a:rPr lang="ja-JP" altLang="en-US" sz="1500" dirty="0">
                <a:latin typeface="Meiryo UI" pitchFamily="50" charset="-128"/>
                <a:ea typeface="Meiryo UI" pitchFamily="50" charset="-128"/>
                <a:cs typeface="Meiryo UI" pitchFamily="50" charset="-128"/>
              </a:rPr>
              <a:t>４、 </a:t>
            </a:r>
            <a:r>
              <a:rPr lang="en-US" altLang="ja-JP" sz="1500" dirty="0" err="1">
                <a:latin typeface="Meiryo UI" pitchFamily="50" charset="-128"/>
                <a:ea typeface="Meiryo UI" pitchFamily="50" charset="-128"/>
                <a:cs typeface="Meiryo UI" pitchFamily="50" charset="-128"/>
              </a:rPr>
              <a:t>Elfinder</a:t>
            </a:r>
            <a:r>
              <a:rPr lang="ja-JP" altLang="en-US" sz="1500" dirty="0">
                <a:latin typeface="Meiryo UI" pitchFamily="50" charset="-128"/>
                <a:ea typeface="Meiryo UI" pitchFamily="50" charset="-128"/>
                <a:cs typeface="Meiryo UI" pitchFamily="50" charset="-128"/>
              </a:rPr>
              <a:t>の取り込み</a:t>
            </a:r>
            <a:endParaRPr lang="en-US" altLang="ja-JP" sz="1500" dirty="0">
              <a:latin typeface="Meiryo UI" pitchFamily="50" charset="-128"/>
              <a:ea typeface="Meiryo UI" pitchFamily="50" charset="-128"/>
              <a:cs typeface="Meiryo UI" pitchFamily="50" charset="-128"/>
            </a:endParaRPr>
          </a:p>
          <a:p>
            <a:pPr marL="457200" indent="-457200" algn="l">
              <a:lnSpc>
                <a:spcPct val="150000"/>
              </a:lnSpc>
              <a:buFont typeface="Wingdings" panose="05000000000000000000" pitchFamily="2" charset="2"/>
              <a:buChar char="Ø"/>
            </a:pPr>
            <a:r>
              <a:rPr lang="ja-JP" altLang="en-US" sz="1500" dirty="0">
                <a:latin typeface="Meiryo UI" pitchFamily="50" charset="-128"/>
                <a:ea typeface="Meiryo UI" pitchFamily="50" charset="-128"/>
                <a:cs typeface="Meiryo UI" pitchFamily="50" charset="-128"/>
              </a:rPr>
              <a:t>５、入力枠フォーマット</a:t>
            </a:r>
            <a:endParaRPr lang="en-US" altLang="ja-JP" sz="1500" dirty="0">
              <a:latin typeface="Meiryo UI" pitchFamily="50" charset="-128"/>
              <a:ea typeface="Meiryo UI" pitchFamily="50" charset="-128"/>
              <a:cs typeface="Meiryo UI" pitchFamily="50" charset="-128"/>
            </a:endParaRPr>
          </a:p>
        </p:txBody>
      </p:sp>
      <p:sp>
        <p:nvSpPr>
          <p:cNvPr id="7" name="タイトル 1"/>
          <p:cNvSpPr txBox="1">
            <a:spLocks/>
          </p:cNvSpPr>
          <p:nvPr/>
        </p:nvSpPr>
        <p:spPr bwMode="auto">
          <a:xfrm>
            <a:off x="698500" y="2422525"/>
            <a:ext cx="77724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Arial" charset="0"/>
                <a:ea typeface="+mj-ea"/>
                <a:cs typeface="+mj-cs"/>
              </a:defRPr>
            </a:lvl1pPr>
            <a:lvl2pPr algn="ctr" rtl="0" eaLnBrk="0" fontAlgn="base" hangingPunct="0">
              <a:spcBef>
                <a:spcPct val="0"/>
              </a:spcBef>
              <a:spcAft>
                <a:spcPct val="0"/>
              </a:spcAft>
              <a:defRPr kumimoji="1" sz="4400">
                <a:solidFill>
                  <a:schemeClr val="tx1"/>
                </a:solidFill>
                <a:latin typeface="Arial" charset="0"/>
                <a:ea typeface="ＭＳ Ｐゴシック" charset="-128"/>
              </a:defRPr>
            </a:lvl2pPr>
            <a:lvl3pPr algn="ctr" rtl="0" eaLnBrk="0" fontAlgn="base" hangingPunct="0">
              <a:spcBef>
                <a:spcPct val="0"/>
              </a:spcBef>
              <a:spcAft>
                <a:spcPct val="0"/>
              </a:spcAft>
              <a:defRPr kumimoji="1" sz="4400">
                <a:solidFill>
                  <a:schemeClr val="tx1"/>
                </a:solidFill>
                <a:latin typeface="Arial" charset="0"/>
                <a:ea typeface="ＭＳ Ｐゴシック" charset="-128"/>
              </a:defRPr>
            </a:lvl3pPr>
            <a:lvl4pPr algn="ctr" rtl="0" eaLnBrk="0" fontAlgn="base" hangingPunct="0">
              <a:spcBef>
                <a:spcPct val="0"/>
              </a:spcBef>
              <a:spcAft>
                <a:spcPct val="0"/>
              </a:spcAft>
              <a:defRPr kumimoji="1" sz="4400">
                <a:solidFill>
                  <a:schemeClr val="tx1"/>
                </a:solidFill>
                <a:latin typeface="Arial" charset="0"/>
                <a:ea typeface="ＭＳ Ｐゴシック" charset="-128"/>
              </a:defRPr>
            </a:lvl4pPr>
            <a:lvl5pPr algn="ctr" rtl="0" eaLnBrk="0" fontAlgn="base" hangingPunct="0">
              <a:spcBef>
                <a:spcPct val="0"/>
              </a:spcBef>
              <a:spcAft>
                <a:spcPct val="0"/>
              </a:spcAft>
              <a:defRPr kumimoji="1" sz="4400">
                <a:solidFill>
                  <a:schemeClr val="tx1"/>
                </a:solidFill>
                <a:latin typeface="Arial"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dirty="0">
                <a:latin typeface="Meiryo UI" pitchFamily="50" charset="-128"/>
                <a:ea typeface="Meiryo UI" pitchFamily="50" charset="-128"/>
                <a:cs typeface="Meiryo UI" pitchFamily="50" charset="-128"/>
              </a:rPr>
              <a:t>Think in EFW</a:t>
            </a:r>
          </a:p>
          <a:p>
            <a:r>
              <a:rPr lang="ja-JP" altLang="en-US" sz="3600" dirty="0">
                <a:latin typeface="Meiryo UI" pitchFamily="50" charset="-128"/>
                <a:ea typeface="Meiryo UI" pitchFamily="50" charset="-128"/>
                <a:cs typeface="Meiryo UI" pitchFamily="50" charset="-128"/>
              </a:rPr>
              <a:t>②クライアント</a:t>
            </a:r>
            <a:endParaRPr lang="en-US" altLang="ja-JP" sz="3600" dirty="0">
              <a:latin typeface="Meiryo UI" pitchFamily="50" charset="-128"/>
              <a:ea typeface="Meiryo UI" pitchFamily="50" charset="-128"/>
              <a:cs typeface="Meiryo UI" pitchFamily="50" charset="-128"/>
            </a:endParaRPr>
          </a:p>
          <a:p>
            <a:r>
              <a:rPr lang="en-US" altLang="ja-JP" sz="1400" dirty="0">
                <a:latin typeface="Meiryo UI" pitchFamily="50" charset="-128"/>
                <a:ea typeface="Meiryo UI" pitchFamily="50" charset="-128"/>
                <a:cs typeface="Meiryo UI" pitchFamily="50" charset="-128"/>
              </a:rPr>
              <a:t>V1.0</a:t>
            </a:r>
          </a:p>
        </p:txBody>
      </p:sp>
      <p:sp>
        <p:nvSpPr>
          <p:cNvPr id="8" name="タイトル 1"/>
          <p:cNvSpPr txBox="1">
            <a:spLocks/>
          </p:cNvSpPr>
          <p:nvPr/>
        </p:nvSpPr>
        <p:spPr bwMode="auto">
          <a:xfrm>
            <a:off x="12700" y="3973740"/>
            <a:ext cx="9144000" cy="1257300"/>
          </a:xfrm>
          <a:prstGeom prst="rect">
            <a:avLst/>
          </a:prstGeom>
          <a:noFill/>
          <a:ln>
            <a:noFill/>
          </a:ln>
          <a:extLst/>
        </p:spPr>
        <p:txBody>
          <a:bodyPr anchor="ctr"/>
          <a:lstStyle>
            <a:lvl1pPr>
              <a:spcBef>
                <a:spcPct val="20000"/>
              </a:spcBef>
              <a:buFont typeface="Arial" panose="020B0604020202020204" pitchFamily="34" charset="0"/>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r>
              <a:rPr lang="ja-JP" altLang="en-US" sz="2400" dirty="0">
                <a:latin typeface="Meiryo UI" panose="020B0604030504040204" pitchFamily="50" charset="-128"/>
                <a:ea typeface="Meiryo UI" panose="020B0604030504040204" pitchFamily="50" charset="-128"/>
                <a:cs typeface="Meiryo UI" panose="020B0604030504040204" pitchFamily="50" charset="-128"/>
              </a:rPr>
              <a:t>エスコ・ジャパン株式会社</a:t>
            </a:r>
            <a:endParaRPr lang="en-US" altLang="ja-JP" sz="24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 typeface="Arial" panose="020B0604020202020204" pitchFamily="34" charset="0"/>
              <a:buNone/>
            </a:pPr>
            <a:r>
              <a:rPr lang="en-US" altLang="ja-JP" sz="2400">
                <a:latin typeface="Meiryo UI" panose="020B0604030504040204" pitchFamily="50" charset="-128"/>
                <a:ea typeface="Meiryo UI" panose="020B0604030504040204" pitchFamily="50" charset="-128"/>
                <a:cs typeface="Meiryo UI" panose="020B0604030504040204" pitchFamily="50" charset="-128"/>
              </a:rPr>
              <a:t>2023.05.28</a:t>
            </a:r>
            <a:endParaRPr lang="ja-JP" altLang="en-US" sz="2400" dirty="0">
              <a:latin typeface="Meiryo UI" panose="020B0604030504040204" pitchFamily="50" charset="-128"/>
              <a:ea typeface="Meiryo UI" panose="020B0604030504040204" pitchFamily="50" charset="-128"/>
              <a:cs typeface="Meiryo UI" panose="020B0604030504040204" pitchFamily="50" charset="-128"/>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89B07D9-3E07-4BAC-8B3B-2A3AFA4A3DA4}"/>
              </a:ext>
            </a:extLst>
          </p:cNvPr>
          <p:cNvPicPr>
            <a:picLocks noChangeAspect="1"/>
          </p:cNvPicPr>
          <p:nvPr/>
        </p:nvPicPr>
        <p:blipFill>
          <a:blip r:embed="rId4"/>
          <a:stretch>
            <a:fillRect/>
          </a:stretch>
        </p:blipFill>
        <p:spPr>
          <a:xfrm>
            <a:off x="0" y="747486"/>
            <a:ext cx="9144000" cy="6110514"/>
          </a:xfrm>
          <a:prstGeom prst="rect">
            <a:avLst/>
          </a:prstGeom>
        </p:spPr>
      </p:pic>
      <p:sp>
        <p:nvSpPr>
          <p:cNvPr id="4098" name="タイトル 1"/>
          <p:cNvSpPr>
            <a:spLocks noGrp="1"/>
          </p:cNvSpPr>
          <p:nvPr>
            <p:ph type="title" idx="4294967295"/>
          </p:nvPr>
        </p:nvSpPr>
        <p:spPr>
          <a:xfrm>
            <a:off x="276894"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２ー３．</a:t>
            </a:r>
            <a:r>
              <a:rPr lang="en-US" altLang="ja-JP" sz="2800" dirty="0">
                <a:solidFill>
                  <a:schemeClr val="tx2"/>
                </a:solidFill>
                <a:latin typeface="Meiryo UI" pitchFamily="50" charset="-128"/>
                <a:ea typeface="Meiryo UI" pitchFamily="50" charset="-128"/>
                <a:cs typeface="Meiryo UI" pitchFamily="50" charset="-128"/>
              </a:rPr>
              <a:t>Efw.client.js</a:t>
            </a:r>
            <a:r>
              <a:rPr lang="ja-JP" altLang="en-US" sz="2800" dirty="0">
                <a:solidFill>
                  <a:schemeClr val="tx2"/>
                </a:solidFill>
                <a:latin typeface="Meiryo UI" pitchFamily="50" charset="-128"/>
                <a:ea typeface="Meiryo UI" pitchFamily="50" charset="-128"/>
                <a:cs typeface="Meiryo UI" pitchFamily="50" charset="-128"/>
              </a:rPr>
              <a:t>のあるべき姿</a:t>
            </a:r>
            <a:endParaRPr lang="ja-JP" altLang="en-US" sz="16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9</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吹き出し: 角を丸めた四角形 5">
            <a:extLst>
              <a:ext uri="{FF2B5EF4-FFF2-40B4-BE49-F238E27FC236}">
                <a16:creationId xmlns:a16="http://schemas.microsoft.com/office/drawing/2014/main" id="{11228829-C1C4-403C-B76B-A3D4B9D704B8}"/>
              </a:ext>
            </a:extLst>
          </p:cNvPr>
          <p:cNvSpPr/>
          <p:nvPr/>
        </p:nvSpPr>
        <p:spPr>
          <a:xfrm>
            <a:off x="6686550" y="902955"/>
            <a:ext cx="2264909" cy="1126672"/>
          </a:xfrm>
          <a:prstGeom prst="wedgeRoundRectCallout">
            <a:avLst>
              <a:gd name="adj1" fmla="val -59403"/>
              <a:gd name="adj2" fmla="val 48732"/>
              <a:gd name="adj3" fmla="val 16667"/>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ja-JP"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4.06.008</a:t>
            </a:r>
            <a:r>
              <a:rPr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に</a:t>
            </a:r>
            <a:endParaRPr kumimoji="1" lang="en-US" altLang="ja-JP"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algn="ctr"/>
            <a:r>
              <a:rPr kumimoji="1" lang="en-US" altLang="ja-JP" sz="14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Primose</a:t>
            </a:r>
            <a:r>
              <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で書き直しました</a:t>
            </a:r>
          </a:p>
        </p:txBody>
      </p:sp>
      <p:sp>
        <p:nvSpPr>
          <p:cNvPr id="7" name="正方形/長方形 6">
            <a:extLst>
              <a:ext uri="{FF2B5EF4-FFF2-40B4-BE49-F238E27FC236}">
                <a16:creationId xmlns:a16="http://schemas.microsoft.com/office/drawing/2014/main" id="{D90648C2-DA85-4DC7-88A2-88041713DDF1}"/>
              </a:ext>
            </a:extLst>
          </p:cNvPr>
          <p:cNvSpPr/>
          <p:nvPr/>
        </p:nvSpPr>
        <p:spPr>
          <a:xfrm>
            <a:off x="2008414" y="1202095"/>
            <a:ext cx="3020786" cy="214731"/>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正方形/長方形 9">
            <a:extLst>
              <a:ext uri="{FF2B5EF4-FFF2-40B4-BE49-F238E27FC236}">
                <a16:creationId xmlns:a16="http://schemas.microsoft.com/office/drawing/2014/main" id="{3D09F3D0-E6AC-431D-A3E6-818912F35379}"/>
              </a:ext>
            </a:extLst>
          </p:cNvPr>
          <p:cNvSpPr/>
          <p:nvPr/>
        </p:nvSpPr>
        <p:spPr>
          <a:xfrm>
            <a:off x="1254579" y="3695377"/>
            <a:ext cx="2443842" cy="214731"/>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正方形/長方形 10">
            <a:extLst>
              <a:ext uri="{FF2B5EF4-FFF2-40B4-BE49-F238E27FC236}">
                <a16:creationId xmlns:a16="http://schemas.microsoft.com/office/drawing/2014/main" id="{936AE6E4-D96A-4872-B5C0-EE039287CE09}"/>
              </a:ext>
            </a:extLst>
          </p:cNvPr>
          <p:cNvSpPr/>
          <p:nvPr/>
        </p:nvSpPr>
        <p:spPr>
          <a:xfrm>
            <a:off x="2068286" y="4623385"/>
            <a:ext cx="2383971" cy="214731"/>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正方形/長方形 11">
            <a:extLst>
              <a:ext uri="{FF2B5EF4-FFF2-40B4-BE49-F238E27FC236}">
                <a16:creationId xmlns:a16="http://schemas.microsoft.com/office/drawing/2014/main" id="{3A6B5431-F442-4C57-9B8C-09192EF9F60A}"/>
              </a:ext>
            </a:extLst>
          </p:cNvPr>
          <p:cNvSpPr/>
          <p:nvPr/>
        </p:nvSpPr>
        <p:spPr>
          <a:xfrm>
            <a:off x="2563585" y="2447151"/>
            <a:ext cx="2383971" cy="214731"/>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 name="正方形/長方形 12">
            <a:extLst>
              <a:ext uri="{FF2B5EF4-FFF2-40B4-BE49-F238E27FC236}">
                <a16:creationId xmlns:a16="http://schemas.microsoft.com/office/drawing/2014/main" id="{AF649DCF-5D77-493C-8B61-EDC5AB39F343}"/>
              </a:ext>
            </a:extLst>
          </p:cNvPr>
          <p:cNvSpPr/>
          <p:nvPr/>
        </p:nvSpPr>
        <p:spPr>
          <a:xfrm>
            <a:off x="2068285" y="3192788"/>
            <a:ext cx="1703615" cy="214731"/>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 name="正方形/長方形 13">
            <a:extLst>
              <a:ext uri="{FF2B5EF4-FFF2-40B4-BE49-F238E27FC236}">
                <a16:creationId xmlns:a16="http://schemas.microsoft.com/office/drawing/2014/main" id="{D32D7356-3B70-4621-9748-2801F33F4683}"/>
              </a:ext>
            </a:extLst>
          </p:cNvPr>
          <p:cNvSpPr/>
          <p:nvPr/>
        </p:nvSpPr>
        <p:spPr>
          <a:xfrm>
            <a:off x="2563585" y="5169322"/>
            <a:ext cx="1703615" cy="214731"/>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正方形/長方形 14">
            <a:extLst>
              <a:ext uri="{FF2B5EF4-FFF2-40B4-BE49-F238E27FC236}">
                <a16:creationId xmlns:a16="http://schemas.microsoft.com/office/drawing/2014/main" id="{46494226-87B6-43B9-861D-6817129F9A6A}"/>
              </a:ext>
            </a:extLst>
          </p:cNvPr>
          <p:cNvSpPr/>
          <p:nvPr/>
        </p:nvSpPr>
        <p:spPr>
          <a:xfrm>
            <a:off x="2701686" y="5551393"/>
            <a:ext cx="1703615" cy="214731"/>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Tree>
    <p:custDataLst>
      <p:tags r:id="rId1"/>
    </p:custDataLst>
    <p:extLst>
      <p:ext uri="{BB962C8B-B14F-4D97-AF65-F5344CB8AC3E}">
        <p14:creationId xmlns:p14="http://schemas.microsoft.com/office/powerpoint/2010/main" val="2331886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16F738F-7A7E-434B-AF3B-9FCB80141BA8}"/>
              </a:ext>
            </a:extLst>
          </p:cNvPr>
          <p:cNvPicPr>
            <a:picLocks noChangeAspect="1"/>
          </p:cNvPicPr>
          <p:nvPr/>
        </p:nvPicPr>
        <p:blipFill>
          <a:blip r:embed="rId4"/>
          <a:stretch>
            <a:fillRect/>
          </a:stretch>
        </p:blipFill>
        <p:spPr>
          <a:xfrm>
            <a:off x="0" y="1050961"/>
            <a:ext cx="9144000" cy="4113594"/>
          </a:xfrm>
          <a:prstGeom prst="rect">
            <a:avLst/>
          </a:prstGeom>
        </p:spPr>
      </p:pic>
      <p:sp>
        <p:nvSpPr>
          <p:cNvPr id="4098" name="タイトル 1"/>
          <p:cNvSpPr>
            <a:spLocks noGrp="1"/>
          </p:cNvSpPr>
          <p:nvPr>
            <p:ph type="title" idx="4294967295"/>
          </p:nvPr>
        </p:nvSpPr>
        <p:spPr>
          <a:xfrm>
            <a:off x="276894"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２ー４．</a:t>
            </a:r>
            <a:r>
              <a:rPr lang="en-US" altLang="ja-JP" sz="2800" dirty="0">
                <a:solidFill>
                  <a:schemeClr val="tx2"/>
                </a:solidFill>
                <a:latin typeface="Meiryo UI" pitchFamily="50" charset="-128"/>
                <a:ea typeface="Meiryo UI" pitchFamily="50" charset="-128"/>
                <a:cs typeface="Meiryo UI" pitchFamily="50" charset="-128"/>
              </a:rPr>
              <a:t>Efw.client.js</a:t>
            </a:r>
            <a:r>
              <a:rPr lang="ja-JP" altLang="en-US" sz="2800" dirty="0">
                <a:solidFill>
                  <a:schemeClr val="tx2"/>
                </a:solidFill>
                <a:latin typeface="Meiryo UI" pitchFamily="50" charset="-128"/>
                <a:ea typeface="Meiryo UI" pitchFamily="50" charset="-128"/>
                <a:cs typeface="Meiryo UI" pitchFamily="50" charset="-128"/>
              </a:rPr>
              <a:t>のあるべき姿２</a:t>
            </a:r>
            <a:endParaRPr lang="ja-JP" altLang="en-US" sz="16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10</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正方形/長方形 6">
            <a:extLst>
              <a:ext uri="{FF2B5EF4-FFF2-40B4-BE49-F238E27FC236}">
                <a16:creationId xmlns:a16="http://schemas.microsoft.com/office/drawing/2014/main" id="{D90648C2-DA85-4DC7-88A2-88041713DDF1}"/>
              </a:ext>
            </a:extLst>
          </p:cNvPr>
          <p:cNvSpPr/>
          <p:nvPr/>
        </p:nvSpPr>
        <p:spPr>
          <a:xfrm>
            <a:off x="849085" y="1412194"/>
            <a:ext cx="1009651" cy="214731"/>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正方形/長方形 9">
            <a:extLst>
              <a:ext uri="{FF2B5EF4-FFF2-40B4-BE49-F238E27FC236}">
                <a16:creationId xmlns:a16="http://schemas.microsoft.com/office/drawing/2014/main" id="{3D09F3D0-E6AC-431D-A3E6-818912F35379}"/>
              </a:ext>
            </a:extLst>
          </p:cNvPr>
          <p:cNvSpPr/>
          <p:nvPr/>
        </p:nvSpPr>
        <p:spPr>
          <a:xfrm>
            <a:off x="1556656" y="2475914"/>
            <a:ext cx="7309757" cy="214731"/>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正方形/長方形 10">
            <a:extLst>
              <a:ext uri="{FF2B5EF4-FFF2-40B4-BE49-F238E27FC236}">
                <a16:creationId xmlns:a16="http://schemas.microsoft.com/office/drawing/2014/main" id="{936AE6E4-D96A-4872-B5C0-EE039287CE09}"/>
              </a:ext>
            </a:extLst>
          </p:cNvPr>
          <p:cNvSpPr/>
          <p:nvPr/>
        </p:nvSpPr>
        <p:spPr>
          <a:xfrm>
            <a:off x="1853295" y="3820234"/>
            <a:ext cx="7098164" cy="347122"/>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正方形/長方形 11">
            <a:extLst>
              <a:ext uri="{FF2B5EF4-FFF2-40B4-BE49-F238E27FC236}">
                <a16:creationId xmlns:a16="http://schemas.microsoft.com/office/drawing/2014/main" id="{3A6B5431-F442-4C57-9B8C-09192EF9F60A}"/>
              </a:ext>
            </a:extLst>
          </p:cNvPr>
          <p:cNvSpPr/>
          <p:nvPr/>
        </p:nvSpPr>
        <p:spPr>
          <a:xfrm>
            <a:off x="1556658" y="2751364"/>
            <a:ext cx="1423306" cy="285750"/>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 name="テキスト ボックス 12">
            <a:extLst>
              <a:ext uri="{FF2B5EF4-FFF2-40B4-BE49-F238E27FC236}">
                <a16:creationId xmlns:a16="http://schemas.microsoft.com/office/drawing/2014/main" id="{AD3E329E-75F7-42B7-9226-D4E210516FAD}"/>
              </a:ext>
            </a:extLst>
          </p:cNvPr>
          <p:cNvSpPr txBox="1"/>
          <p:nvPr/>
        </p:nvSpPr>
        <p:spPr>
          <a:xfrm>
            <a:off x="276893" y="5445806"/>
            <a:ext cx="8674565" cy="646331"/>
          </a:xfrm>
          <a:prstGeom prst="rect">
            <a:avLst/>
          </a:prstGeom>
        </p:spPr>
        <p:txBody>
          <a:bodyPr wrap="square">
            <a:spAutoFit/>
          </a:bodyPr>
          <a:lstStyle>
            <a:defPPr>
              <a:defRPr lang="ja-JP"/>
            </a:defPPr>
            <a:lvl1pPr>
              <a:defRPr>
                <a:solidFill>
                  <a:srgbClr val="000000"/>
                </a:solidFill>
                <a:latin typeface="Meiryo" panose="020B0604030504040204" pitchFamily="50" charset="-128"/>
                <a:ea typeface="Meiryo" panose="020B0604030504040204" pitchFamily="50" charset="-128"/>
              </a:defRPr>
            </a:lvl1pPr>
          </a:lstStyle>
          <a:p>
            <a:r>
              <a:rPr lang="en-US" altLang="ja-JP" dirty="0">
                <a:latin typeface="ＭＳ Ｐゴシック" panose="020B0600070205080204" pitchFamily="50" charset="-128"/>
                <a:ea typeface="ＭＳ Ｐゴシック" panose="020B0600070205080204" pitchFamily="50" charset="-128"/>
              </a:rPr>
              <a:t>resolve(v)</a:t>
            </a:r>
            <a:r>
              <a:rPr lang="ja-JP" altLang="en-US" dirty="0">
                <a:latin typeface="ＭＳ Ｐゴシック" panose="020B0600070205080204" pitchFamily="50" charset="-128"/>
                <a:ea typeface="ＭＳ Ｐゴシック" panose="020B0600070205080204" pitchFamily="50" charset="-128"/>
              </a:rPr>
              <a:t>のパラメータは前ページの</a:t>
            </a:r>
            <a:r>
              <a:rPr lang="en-US" altLang="ja-JP" dirty="0">
                <a:latin typeface="ＭＳ Ｐゴシック" panose="020B0600070205080204" pitchFamily="50" charset="-128"/>
                <a:ea typeface="ＭＳ Ｐゴシック" panose="020B0600070205080204" pitchFamily="50" charset="-128"/>
              </a:rPr>
              <a:t>await</a:t>
            </a:r>
            <a:r>
              <a:rPr lang="ja-JP" altLang="en-US" dirty="0">
                <a:latin typeface="ＭＳ Ｐゴシック" panose="020B0600070205080204" pitchFamily="50" charset="-128"/>
                <a:ea typeface="ＭＳ Ｐゴシック" panose="020B0600070205080204" pitchFamily="50" charset="-128"/>
              </a:rPr>
              <a:t>装飾の関数呼出しの戻り値になる。</a:t>
            </a:r>
            <a:endParaRPr lang="en-US" altLang="ja-JP" dirty="0">
              <a:latin typeface="ＭＳ Ｐゴシック" panose="020B0600070205080204" pitchFamily="50" charset="-128"/>
              <a:ea typeface="ＭＳ Ｐゴシック" panose="020B0600070205080204" pitchFamily="50" charset="-128"/>
            </a:endParaRPr>
          </a:p>
          <a:p>
            <a:r>
              <a:rPr lang="en-US" altLang="ja-JP" dirty="0">
                <a:latin typeface="ＭＳ Ｐゴシック" panose="020B0600070205080204" pitchFamily="50" charset="-128"/>
                <a:ea typeface="ＭＳ Ｐゴシック" panose="020B0600070205080204" pitchFamily="50" charset="-128"/>
              </a:rPr>
              <a:t>reject(v)</a:t>
            </a:r>
            <a:r>
              <a:rPr lang="ja-JP" altLang="en-US">
                <a:latin typeface="ＭＳ Ｐゴシック" panose="020B0600070205080204" pitchFamily="50" charset="-128"/>
                <a:ea typeface="ＭＳ Ｐゴシック" panose="020B0600070205080204" pitchFamily="50" charset="-128"/>
              </a:rPr>
              <a:t>のパラメータは</a:t>
            </a:r>
            <a:r>
              <a:rPr lang="ja-JP" altLang="en-US" dirty="0">
                <a:latin typeface="ＭＳ Ｐゴシック" panose="020B0600070205080204" pitchFamily="50" charset="-128"/>
                <a:ea typeface="ＭＳ Ｐゴシック" panose="020B0600070205080204" pitchFamily="50" charset="-128"/>
              </a:rPr>
              <a:t>前ページの</a:t>
            </a:r>
            <a:r>
              <a:rPr lang="en-US" altLang="ja-JP" dirty="0">
                <a:latin typeface="ＭＳ Ｐゴシック" panose="020B0600070205080204" pitchFamily="50" charset="-128"/>
                <a:ea typeface="ＭＳ Ｐゴシック" panose="020B0600070205080204" pitchFamily="50" charset="-128"/>
              </a:rPr>
              <a:t>await</a:t>
            </a:r>
            <a:r>
              <a:rPr lang="ja-JP" altLang="en-US" dirty="0">
                <a:latin typeface="ＭＳ Ｐゴシック" panose="020B0600070205080204" pitchFamily="50" charset="-128"/>
                <a:ea typeface="ＭＳ Ｐゴシック" panose="020B0600070205080204" pitchFamily="50" charset="-128"/>
              </a:rPr>
              <a:t>装飾の関数呼出しの例外になる。</a:t>
            </a:r>
            <a:endParaRPr lang="en-US" altLang="ja-JP" dirty="0">
              <a:latin typeface="ＭＳ Ｐゴシック" panose="020B0600070205080204" pitchFamily="50" charset="-128"/>
              <a:ea typeface="ＭＳ Ｐゴシック" panose="020B0600070205080204" pitchFamily="50" charset="-128"/>
            </a:endParaRPr>
          </a:p>
        </p:txBody>
      </p:sp>
    </p:spTree>
    <p:custDataLst>
      <p:tags r:id="rId1"/>
    </p:custDataLst>
    <p:extLst>
      <p:ext uri="{BB962C8B-B14F-4D97-AF65-F5344CB8AC3E}">
        <p14:creationId xmlns:p14="http://schemas.microsoft.com/office/powerpoint/2010/main" val="1007393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タイトル 1"/>
          <p:cNvSpPr>
            <a:spLocks noGrp="1"/>
          </p:cNvSpPr>
          <p:nvPr>
            <p:ph type="title" idx="4294967295"/>
          </p:nvPr>
        </p:nvSpPr>
        <p:spPr>
          <a:xfrm>
            <a:off x="276894"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２ー５．想定外の箇所で問題発生</a:t>
            </a:r>
            <a:endParaRPr lang="ja-JP" altLang="en-US" sz="16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11</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 name="テキスト ボックス 13">
            <a:extLst>
              <a:ext uri="{FF2B5EF4-FFF2-40B4-BE49-F238E27FC236}">
                <a16:creationId xmlns:a16="http://schemas.microsoft.com/office/drawing/2014/main" id="{CBDED630-4B96-4938-BA9E-E9215319C1B8}"/>
              </a:ext>
            </a:extLst>
          </p:cNvPr>
          <p:cNvSpPr txBox="1"/>
          <p:nvPr/>
        </p:nvSpPr>
        <p:spPr>
          <a:xfrm>
            <a:off x="219744" y="985366"/>
            <a:ext cx="8573192" cy="1477328"/>
          </a:xfrm>
          <a:prstGeom prst="rect">
            <a:avLst/>
          </a:prstGeom>
        </p:spPr>
        <p:txBody>
          <a:bodyPr>
            <a:spAutoFit/>
          </a:bodyPr>
          <a:lstStyle>
            <a:defPPr>
              <a:defRPr lang="ja-JP"/>
            </a:defPPr>
            <a:lvl1pPr>
              <a:defRPr>
                <a:solidFill>
                  <a:srgbClr val="000000"/>
                </a:solidFill>
                <a:latin typeface="Meiryo" panose="020B0604030504040204" pitchFamily="50" charset="-128"/>
                <a:ea typeface="Meiryo" panose="020B0604030504040204" pitchFamily="50" charset="-128"/>
              </a:defRPr>
            </a:lvl1pPr>
          </a:lstStyle>
          <a:p>
            <a:r>
              <a:rPr lang="en-US" altLang="ja-JP" dirty="0" err="1">
                <a:latin typeface="ＭＳ Ｐゴシック" panose="020B0600070205080204" pitchFamily="50" charset="-128"/>
                <a:ea typeface="ＭＳ Ｐゴシック" panose="020B0600070205080204" pitchFamily="50" charset="-128"/>
              </a:rPr>
              <a:t>efw</a:t>
            </a:r>
            <a:r>
              <a:rPr lang="ja-JP" altLang="en-US" dirty="0">
                <a:latin typeface="ＭＳ Ｐゴシック" panose="020B0600070205080204" pitchFamily="50" charset="-128"/>
                <a:ea typeface="ＭＳ Ｐゴシック" panose="020B0600070205080204" pitchFamily="50" charset="-128"/>
              </a:rPr>
              <a:t>を利用するプロジェクトに</a:t>
            </a:r>
            <a:r>
              <a:rPr lang="en-US" altLang="ja-JP" dirty="0" err="1">
                <a:latin typeface="ＭＳ Ｐゴシック" panose="020B0600070205080204" pitchFamily="50" charset="-128"/>
                <a:ea typeface="ＭＳ Ｐゴシック" panose="020B0600070205080204" pitchFamily="50" charset="-128"/>
              </a:rPr>
              <a:t>Wkhtmltopdf</a:t>
            </a:r>
            <a:r>
              <a:rPr lang="ja-JP" altLang="en-US" dirty="0">
                <a:latin typeface="ＭＳ Ｐゴシック" panose="020B0600070205080204" pitchFamily="50" charset="-128"/>
                <a:ea typeface="ＭＳ Ｐゴシック" panose="020B0600070205080204" pitchFamily="50" charset="-128"/>
              </a:rPr>
              <a:t>を利用して</a:t>
            </a:r>
            <a:r>
              <a:rPr lang="en-US" altLang="ja-JP" dirty="0" err="1">
                <a:latin typeface="ＭＳ Ｐゴシック" panose="020B0600070205080204" pitchFamily="50" charset="-128"/>
                <a:ea typeface="ＭＳ Ｐゴシック" panose="020B0600070205080204" pitchFamily="50" charset="-128"/>
              </a:rPr>
              <a:t>jsp</a:t>
            </a:r>
            <a:r>
              <a:rPr lang="ja-JP" altLang="en-US" dirty="0">
                <a:latin typeface="ＭＳ Ｐゴシック" panose="020B0600070205080204" pitchFamily="50" charset="-128"/>
                <a:ea typeface="ＭＳ Ｐゴシック" panose="020B0600070205080204" pitchFamily="50" charset="-128"/>
              </a:rPr>
              <a:t>を</a:t>
            </a:r>
            <a:r>
              <a:rPr lang="en-US" altLang="ja-JP" dirty="0">
                <a:latin typeface="ＭＳ Ｐゴシック" panose="020B0600070205080204" pitchFamily="50" charset="-128"/>
                <a:ea typeface="ＭＳ Ｐゴシック" panose="020B0600070205080204" pitchFamily="50" charset="-128"/>
              </a:rPr>
              <a:t>pdf</a:t>
            </a:r>
            <a:r>
              <a:rPr lang="ja-JP" altLang="en-US" dirty="0">
                <a:latin typeface="ＭＳ Ｐゴシック" panose="020B0600070205080204" pitchFamily="50" charset="-128"/>
                <a:ea typeface="ＭＳ Ｐゴシック" panose="020B0600070205080204" pitchFamily="50" charset="-128"/>
              </a:rPr>
              <a:t>に変換する際、</a:t>
            </a:r>
            <a:r>
              <a:rPr lang="en-US" altLang="ja-JP" dirty="0">
                <a:latin typeface="ＭＳ Ｐゴシック" panose="020B0600070205080204" pitchFamily="50" charset="-128"/>
                <a:ea typeface="ＭＳ Ｐゴシック" panose="020B0600070205080204" pitchFamily="50" charset="-128"/>
              </a:rPr>
              <a:t>promise</a:t>
            </a:r>
            <a:r>
              <a:rPr lang="ja-JP" altLang="en-US" dirty="0">
                <a:latin typeface="ＭＳ Ｐゴシック" panose="020B0600070205080204" pitchFamily="50" charset="-128"/>
                <a:ea typeface="ＭＳ Ｐゴシック" panose="020B0600070205080204" pitchFamily="50" charset="-128"/>
              </a:rPr>
              <a:t>を利用するバージョンの</a:t>
            </a:r>
            <a:r>
              <a:rPr lang="en-US" altLang="ja-JP" dirty="0" err="1">
                <a:latin typeface="ＭＳ Ｐゴシック" panose="020B0600070205080204" pitchFamily="50" charset="-128"/>
                <a:ea typeface="ＭＳ Ｐゴシック" panose="020B0600070205080204" pitchFamily="50" charset="-128"/>
              </a:rPr>
              <a:t>efw</a:t>
            </a:r>
            <a:r>
              <a:rPr lang="ja-JP" altLang="en-US" dirty="0">
                <a:latin typeface="ＭＳ Ｐゴシック" panose="020B0600070205080204" pitchFamily="50" charset="-128"/>
                <a:ea typeface="ＭＳ Ｐゴシック" panose="020B0600070205080204" pitchFamily="50" charset="-128"/>
              </a:rPr>
              <a:t>はうまく稼働できない。</a:t>
            </a:r>
            <a:r>
              <a:rPr lang="en-US" altLang="ja-JP" dirty="0" err="1">
                <a:latin typeface="ＭＳ Ｐゴシック" panose="020B0600070205080204" pitchFamily="50" charset="-128"/>
                <a:ea typeface="ＭＳ Ｐゴシック" panose="020B0600070205080204" pitchFamily="50" charset="-128"/>
              </a:rPr>
              <a:t>Efw</a:t>
            </a:r>
            <a:r>
              <a:rPr lang="ja-JP" altLang="en-US" dirty="0">
                <a:latin typeface="ＭＳ Ｐゴシック" panose="020B0600070205080204" pitchFamily="50" charset="-128"/>
                <a:ea typeface="ＭＳ Ｐゴシック" panose="020B0600070205080204" pitchFamily="50" charset="-128"/>
              </a:rPr>
              <a:t>関数が動かないみたい。調査の結果は、</a:t>
            </a:r>
            <a:r>
              <a:rPr lang="en-US" altLang="ja-JP" dirty="0" err="1">
                <a:latin typeface="ＭＳ Ｐゴシック" panose="020B0600070205080204" pitchFamily="50" charset="-128"/>
                <a:ea typeface="ＭＳ Ｐゴシック" panose="020B0600070205080204" pitchFamily="50" charset="-128"/>
              </a:rPr>
              <a:t>wkhtmltopdf</a:t>
            </a:r>
            <a:r>
              <a:rPr lang="ja-JP" altLang="en-US" dirty="0">
                <a:latin typeface="ＭＳ Ｐゴシック" panose="020B0600070205080204" pitchFamily="50" charset="-128"/>
                <a:ea typeface="ＭＳ Ｐゴシック" panose="020B0600070205080204" pitchFamily="50" charset="-128"/>
              </a:rPr>
              <a:t>の</a:t>
            </a:r>
            <a:r>
              <a:rPr lang="en-US" altLang="ja-JP" dirty="0" err="1">
                <a:latin typeface="ＭＳ Ｐゴシック" panose="020B0600070205080204" pitchFamily="50" charset="-128"/>
                <a:ea typeface="ＭＳ Ｐゴシック" panose="020B0600070205080204" pitchFamily="50" charset="-128"/>
              </a:rPr>
              <a:t>javaScript</a:t>
            </a:r>
            <a:r>
              <a:rPr lang="ja-JP" altLang="en-US" dirty="0">
                <a:latin typeface="ＭＳ Ｐゴシック" panose="020B0600070205080204" pitchFamily="50" charset="-128"/>
                <a:ea typeface="ＭＳ Ｐゴシック" panose="020B0600070205080204" pitchFamily="50" charset="-128"/>
              </a:rPr>
              <a:t>は、</a:t>
            </a:r>
            <a:r>
              <a:rPr lang="en-US" altLang="ja-JP" dirty="0">
                <a:latin typeface="ＭＳ Ｐゴシック" panose="020B0600070205080204" pitchFamily="50" charset="-128"/>
                <a:ea typeface="ＭＳ Ｐゴシック" panose="020B0600070205080204" pitchFamily="50" charset="-128"/>
              </a:rPr>
              <a:t>promise</a:t>
            </a:r>
            <a:r>
              <a:rPr lang="ja-JP" altLang="en-US" dirty="0">
                <a:latin typeface="ＭＳ Ｐゴシック" panose="020B0600070205080204" pitchFamily="50" charset="-128"/>
                <a:ea typeface="ＭＳ Ｐゴシック" panose="020B0600070205080204" pitchFamily="50" charset="-128"/>
              </a:rPr>
              <a:t>の書き方をサポートしない</a:t>
            </a:r>
            <a:r>
              <a:rPr lang="en-US" altLang="ja-JP" dirty="0">
                <a:latin typeface="ＭＳ Ｐゴシック" panose="020B0600070205080204" pitchFamily="50" charset="-128"/>
                <a:ea typeface="ＭＳ Ｐゴシック" panose="020B0600070205080204" pitchFamily="50" charset="-128"/>
              </a:rPr>
              <a:t>ECMAScript5</a:t>
            </a:r>
            <a:r>
              <a:rPr lang="ja-JP" altLang="en-US" dirty="0" err="1">
                <a:latin typeface="ＭＳ Ｐゴシック" panose="020B0600070205080204" pitchFamily="50" charset="-128"/>
                <a:ea typeface="ＭＳ Ｐゴシック" panose="020B0600070205080204" pitchFamily="50" charset="-128"/>
              </a:rPr>
              <a:t>。</a:t>
            </a:r>
            <a:endParaRPr lang="en-US" altLang="ja-JP" dirty="0">
              <a:latin typeface="ＭＳ Ｐゴシック" panose="020B0600070205080204" pitchFamily="50" charset="-128"/>
              <a:ea typeface="ＭＳ Ｐゴシック" panose="020B0600070205080204" pitchFamily="50" charset="-128"/>
            </a:endParaRPr>
          </a:p>
          <a:p>
            <a:endParaRPr lang="en-US" altLang="ja-JP" dirty="0">
              <a:latin typeface="ＭＳ Ｐゴシック" panose="020B0600070205080204" pitchFamily="50" charset="-128"/>
              <a:ea typeface="ＭＳ Ｐゴシック" panose="020B0600070205080204" pitchFamily="50" charset="-128"/>
            </a:endParaRPr>
          </a:p>
          <a:p>
            <a:r>
              <a:rPr lang="ja-JP" altLang="en-US" dirty="0">
                <a:latin typeface="ＭＳ Ｐゴシック" panose="020B0600070205080204" pitchFamily="50" charset="-128"/>
                <a:ea typeface="ＭＳ Ｐゴシック" panose="020B0600070205080204" pitchFamily="50" charset="-128"/>
              </a:rPr>
              <a:t>そして、新旧バージョンの</a:t>
            </a:r>
            <a:r>
              <a:rPr lang="en-US" altLang="ja-JP" dirty="0">
                <a:latin typeface="ＭＳ Ｐゴシック" panose="020B0600070205080204" pitchFamily="50" charset="-128"/>
                <a:ea typeface="ＭＳ Ｐゴシック" panose="020B0600070205080204" pitchFamily="50" charset="-128"/>
              </a:rPr>
              <a:t>efw.client.js</a:t>
            </a:r>
            <a:r>
              <a:rPr lang="ja-JP" altLang="en-US" dirty="0">
                <a:latin typeface="ＭＳ Ｐゴシック" panose="020B0600070205080204" pitchFamily="50" charset="-128"/>
                <a:ea typeface="ＭＳ Ｐゴシック" panose="020B0600070205080204" pitchFamily="50" charset="-128"/>
              </a:rPr>
              <a:t>を両方とも残すようにしている。</a:t>
            </a:r>
            <a:endParaRPr lang="en-US" altLang="ja-JP" dirty="0">
              <a:latin typeface="ＭＳ Ｐゴシック" panose="020B0600070205080204" pitchFamily="50" charset="-128"/>
              <a:ea typeface="ＭＳ Ｐゴシック" panose="020B0600070205080204" pitchFamily="50" charset="-128"/>
            </a:endParaRPr>
          </a:p>
        </p:txBody>
      </p:sp>
      <p:pic>
        <p:nvPicPr>
          <p:cNvPr id="2" name="図 1">
            <a:extLst>
              <a:ext uri="{FF2B5EF4-FFF2-40B4-BE49-F238E27FC236}">
                <a16:creationId xmlns:a16="http://schemas.microsoft.com/office/drawing/2014/main" id="{53A36B81-5F65-49EF-8EC5-EDF4AEA1B049}"/>
              </a:ext>
            </a:extLst>
          </p:cNvPr>
          <p:cNvPicPr>
            <a:picLocks noChangeAspect="1"/>
          </p:cNvPicPr>
          <p:nvPr/>
        </p:nvPicPr>
        <p:blipFill>
          <a:blip r:embed="rId4"/>
          <a:stretch>
            <a:fillRect/>
          </a:stretch>
        </p:blipFill>
        <p:spPr>
          <a:xfrm>
            <a:off x="5486388" y="2742719"/>
            <a:ext cx="3152775" cy="3305175"/>
          </a:xfrm>
          <a:prstGeom prst="rect">
            <a:avLst/>
          </a:prstGeom>
        </p:spPr>
      </p:pic>
      <p:pic>
        <p:nvPicPr>
          <p:cNvPr id="5" name="図 4">
            <a:extLst>
              <a:ext uri="{FF2B5EF4-FFF2-40B4-BE49-F238E27FC236}">
                <a16:creationId xmlns:a16="http://schemas.microsoft.com/office/drawing/2014/main" id="{833151FC-D003-41DC-937B-A54BD0CD7482}"/>
              </a:ext>
            </a:extLst>
          </p:cNvPr>
          <p:cNvPicPr>
            <a:picLocks noChangeAspect="1"/>
          </p:cNvPicPr>
          <p:nvPr/>
        </p:nvPicPr>
        <p:blipFill>
          <a:blip r:embed="rId5"/>
          <a:stretch>
            <a:fillRect/>
          </a:stretch>
        </p:blipFill>
        <p:spPr>
          <a:xfrm>
            <a:off x="0" y="6145807"/>
            <a:ext cx="9144000" cy="694135"/>
          </a:xfrm>
          <a:prstGeom prst="rect">
            <a:avLst/>
          </a:prstGeom>
        </p:spPr>
      </p:pic>
      <p:pic>
        <p:nvPicPr>
          <p:cNvPr id="6" name="図 5">
            <a:extLst>
              <a:ext uri="{FF2B5EF4-FFF2-40B4-BE49-F238E27FC236}">
                <a16:creationId xmlns:a16="http://schemas.microsoft.com/office/drawing/2014/main" id="{04165053-8D67-4C12-9B67-B5D3B93FD658}"/>
              </a:ext>
            </a:extLst>
          </p:cNvPr>
          <p:cNvPicPr>
            <a:picLocks noChangeAspect="1"/>
          </p:cNvPicPr>
          <p:nvPr/>
        </p:nvPicPr>
        <p:blipFill>
          <a:blip r:embed="rId6"/>
          <a:stretch>
            <a:fillRect/>
          </a:stretch>
        </p:blipFill>
        <p:spPr>
          <a:xfrm>
            <a:off x="276894" y="2651663"/>
            <a:ext cx="4334828" cy="2174558"/>
          </a:xfrm>
          <a:prstGeom prst="rect">
            <a:avLst/>
          </a:prstGeom>
        </p:spPr>
      </p:pic>
    </p:spTree>
    <p:custDataLst>
      <p:tags r:id="rId1"/>
    </p:custDataLst>
    <p:extLst>
      <p:ext uri="{BB962C8B-B14F-4D97-AF65-F5344CB8AC3E}">
        <p14:creationId xmlns:p14="http://schemas.microsoft.com/office/powerpoint/2010/main" val="1997708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タイトル 1"/>
          <p:cNvSpPr>
            <a:spLocks noGrp="1"/>
          </p:cNvSpPr>
          <p:nvPr>
            <p:ph type="title" idx="4294967295"/>
          </p:nvPr>
        </p:nvSpPr>
        <p:spPr>
          <a:xfrm>
            <a:off x="276894"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３ー１．</a:t>
            </a:r>
            <a:r>
              <a:rPr lang="en-US" altLang="ja-JP" sz="2800" dirty="0">
                <a:solidFill>
                  <a:schemeClr val="tx2"/>
                </a:solidFill>
                <a:latin typeface="Meiryo UI" pitchFamily="50" charset="-128"/>
                <a:ea typeface="Meiryo UI" pitchFamily="50" charset="-128"/>
                <a:cs typeface="Meiryo UI" pitchFamily="50" charset="-128"/>
              </a:rPr>
              <a:t>jQuery UI</a:t>
            </a:r>
            <a:r>
              <a:rPr lang="ja-JP" altLang="en-US" sz="2800" dirty="0">
                <a:solidFill>
                  <a:schemeClr val="tx2"/>
                </a:solidFill>
                <a:latin typeface="Meiryo UI" pitchFamily="50" charset="-128"/>
                <a:ea typeface="Meiryo UI" pitchFamily="50" charset="-128"/>
                <a:cs typeface="Meiryo UI" pitchFamily="50" charset="-128"/>
              </a:rPr>
              <a:t>ダイアログの問題</a:t>
            </a:r>
            <a:endParaRPr lang="ja-JP" altLang="en-US" sz="16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12</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 name="テキスト ボックス 1">
            <a:extLst>
              <a:ext uri="{FF2B5EF4-FFF2-40B4-BE49-F238E27FC236}">
                <a16:creationId xmlns:a16="http://schemas.microsoft.com/office/drawing/2014/main" id="{F3BBDA3D-26F4-4E20-BF3A-40B3A36AC675}"/>
              </a:ext>
            </a:extLst>
          </p:cNvPr>
          <p:cNvSpPr txBox="1"/>
          <p:nvPr/>
        </p:nvSpPr>
        <p:spPr>
          <a:xfrm>
            <a:off x="219744" y="985366"/>
            <a:ext cx="2760220" cy="3139321"/>
          </a:xfrm>
          <a:prstGeom prst="rect">
            <a:avLst/>
          </a:prstGeom>
        </p:spPr>
        <p:txBody>
          <a:bodyPr wrap="square">
            <a:spAutoFit/>
          </a:bodyPr>
          <a:lstStyle>
            <a:defPPr>
              <a:defRPr lang="ja-JP"/>
            </a:defPPr>
            <a:lvl1pPr>
              <a:defRPr>
                <a:solidFill>
                  <a:srgbClr val="000000"/>
                </a:solidFill>
                <a:latin typeface="Meiryo" panose="020B0604030504040204" pitchFamily="50" charset="-128"/>
                <a:ea typeface="Meiryo" panose="020B0604030504040204" pitchFamily="50" charset="-128"/>
              </a:defRPr>
            </a:lvl1pPr>
          </a:lstStyle>
          <a:p>
            <a:r>
              <a:rPr lang="en-US" altLang="ja-JP" dirty="0">
                <a:latin typeface="ＭＳ Ｐゴシック" panose="020B0600070205080204" pitchFamily="50" charset="-128"/>
                <a:ea typeface="ＭＳ Ｐゴシック" panose="020B0600070205080204" pitchFamily="50" charset="-128"/>
              </a:rPr>
              <a:t>jQuery UI</a:t>
            </a:r>
            <a:r>
              <a:rPr lang="ja-JP" altLang="en-US" dirty="0">
                <a:latin typeface="ＭＳ Ｐゴシック" panose="020B0600070205080204" pitchFamily="50" charset="-128"/>
                <a:ea typeface="ＭＳ Ｐゴシック" panose="020B0600070205080204" pitchFamily="50" charset="-128"/>
              </a:rPr>
              <a:t>のダイアログについて、以下の問題点をリストする。</a:t>
            </a:r>
            <a:endParaRPr lang="en-US" altLang="ja-JP" dirty="0">
              <a:latin typeface="ＭＳ Ｐゴシック" panose="020B0600070205080204" pitchFamily="50" charset="-128"/>
              <a:ea typeface="ＭＳ Ｐゴシック" panose="020B0600070205080204" pitchFamily="50" charset="-128"/>
            </a:endParaRPr>
          </a:p>
          <a:p>
            <a:endParaRPr lang="en-US" altLang="ja-JP" dirty="0">
              <a:latin typeface="ＭＳ Ｐゴシック" panose="020B0600070205080204" pitchFamily="50" charset="-128"/>
              <a:ea typeface="ＭＳ Ｐゴシック" panose="020B0600070205080204" pitchFamily="50" charset="-128"/>
            </a:endParaRPr>
          </a:p>
          <a:p>
            <a:r>
              <a:rPr lang="ja-JP" altLang="en-US" dirty="0">
                <a:latin typeface="ＭＳ Ｐゴシック" panose="020B0600070205080204" pitchFamily="50" charset="-128"/>
                <a:ea typeface="ＭＳ Ｐゴシック" panose="020B0600070205080204" pitchFamily="50" charset="-128"/>
              </a:rPr>
              <a:t>・ダイアログを表示した後、画面のスクロール移動により、ダイアログの位置が変わる。</a:t>
            </a:r>
            <a:endParaRPr lang="en-US" altLang="ja-JP" dirty="0">
              <a:latin typeface="ＭＳ Ｐゴシック" panose="020B0600070205080204" pitchFamily="50" charset="-128"/>
              <a:ea typeface="ＭＳ Ｐゴシック" panose="020B0600070205080204" pitchFamily="50" charset="-128"/>
            </a:endParaRPr>
          </a:p>
          <a:p>
            <a:r>
              <a:rPr lang="ja-JP" altLang="en-US" dirty="0">
                <a:latin typeface="ＭＳ Ｐゴシック" panose="020B0600070205080204" pitchFamily="50" charset="-128"/>
                <a:ea typeface="ＭＳ Ｐゴシック" panose="020B0600070205080204" pitchFamily="50" charset="-128"/>
              </a:rPr>
              <a:t>・ダイアログの文字サイズと余白が大きくて、場所の無駄になる。</a:t>
            </a:r>
          </a:p>
        </p:txBody>
      </p:sp>
      <p:pic>
        <p:nvPicPr>
          <p:cNvPr id="8" name="図 7">
            <a:extLst>
              <a:ext uri="{FF2B5EF4-FFF2-40B4-BE49-F238E27FC236}">
                <a16:creationId xmlns:a16="http://schemas.microsoft.com/office/drawing/2014/main" id="{B54475F5-EAFC-48FA-8F12-AD0846A73AEB}"/>
              </a:ext>
            </a:extLst>
          </p:cNvPr>
          <p:cNvPicPr>
            <a:picLocks noChangeAspect="1"/>
          </p:cNvPicPr>
          <p:nvPr/>
        </p:nvPicPr>
        <p:blipFill>
          <a:blip r:embed="rId4"/>
          <a:stretch>
            <a:fillRect/>
          </a:stretch>
        </p:blipFill>
        <p:spPr>
          <a:xfrm>
            <a:off x="61912" y="4559917"/>
            <a:ext cx="8988425" cy="2295308"/>
          </a:xfrm>
          <a:prstGeom prst="rect">
            <a:avLst/>
          </a:prstGeom>
        </p:spPr>
      </p:pic>
      <p:sp>
        <p:nvSpPr>
          <p:cNvPr id="13" name="正方形/長方形 12">
            <a:extLst>
              <a:ext uri="{FF2B5EF4-FFF2-40B4-BE49-F238E27FC236}">
                <a16:creationId xmlns:a16="http://schemas.microsoft.com/office/drawing/2014/main" id="{95341919-F3F7-4896-9BA1-06C7DE81D019}"/>
              </a:ext>
            </a:extLst>
          </p:cNvPr>
          <p:cNvSpPr/>
          <p:nvPr/>
        </p:nvSpPr>
        <p:spPr>
          <a:xfrm>
            <a:off x="4343400" y="4522964"/>
            <a:ext cx="228600" cy="1349670"/>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 name="正方形/長方形 13">
            <a:extLst>
              <a:ext uri="{FF2B5EF4-FFF2-40B4-BE49-F238E27FC236}">
                <a16:creationId xmlns:a16="http://schemas.microsoft.com/office/drawing/2014/main" id="{5BCCE090-0C3A-4766-B11B-467C406848AA}"/>
              </a:ext>
            </a:extLst>
          </p:cNvPr>
          <p:cNvSpPr/>
          <p:nvPr/>
        </p:nvSpPr>
        <p:spPr>
          <a:xfrm>
            <a:off x="8853488" y="5099610"/>
            <a:ext cx="228600" cy="1349670"/>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正方形/長方形 14">
            <a:extLst>
              <a:ext uri="{FF2B5EF4-FFF2-40B4-BE49-F238E27FC236}">
                <a16:creationId xmlns:a16="http://schemas.microsoft.com/office/drawing/2014/main" id="{29842E5A-D990-471E-97CD-D6281FB8ECF1}"/>
              </a:ext>
            </a:extLst>
          </p:cNvPr>
          <p:cNvSpPr/>
          <p:nvPr/>
        </p:nvSpPr>
        <p:spPr>
          <a:xfrm>
            <a:off x="1401536" y="5178402"/>
            <a:ext cx="1676400" cy="1105247"/>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正方形/長方形 15">
            <a:extLst>
              <a:ext uri="{FF2B5EF4-FFF2-40B4-BE49-F238E27FC236}">
                <a16:creationId xmlns:a16="http://schemas.microsoft.com/office/drawing/2014/main" id="{60F29010-9DB0-4FC3-B0A9-E3F3ED9CA933}"/>
              </a:ext>
            </a:extLst>
          </p:cNvPr>
          <p:cNvSpPr/>
          <p:nvPr/>
        </p:nvSpPr>
        <p:spPr>
          <a:xfrm>
            <a:off x="5972968" y="4124687"/>
            <a:ext cx="1676400" cy="974923"/>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2" name="図 11">
            <a:extLst>
              <a:ext uri="{FF2B5EF4-FFF2-40B4-BE49-F238E27FC236}">
                <a16:creationId xmlns:a16="http://schemas.microsoft.com/office/drawing/2014/main" id="{0088AC8C-583E-4427-B1A1-07EA7DF5CB27}"/>
              </a:ext>
            </a:extLst>
          </p:cNvPr>
          <p:cNvPicPr>
            <a:picLocks noChangeAspect="1"/>
          </p:cNvPicPr>
          <p:nvPr/>
        </p:nvPicPr>
        <p:blipFill>
          <a:blip r:embed="rId5"/>
          <a:stretch>
            <a:fillRect/>
          </a:stretch>
        </p:blipFill>
        <p:spPr>
          <a:xfrm>
            <a:off x="3135312" y="949481"/>
            <a:ext cx="5915025" cy="3486150"/>
          </a:xfrm>
          <a:prstGeom prst="rect">
            <a:avLst/>
          </a:prstGeom>
        </p:spPr>
      </p:pic>
    </p:spTree>
    <p:custDataLst>
      <p:tags r:id="rId1"/>
    </p:custDataLst>
    <p:extLst>
      <p:ext uri="{BB962C8B-B14F-4D97-AF65-F5344CB8AC3E}">
        <p14:creationId xmlns:p14="http://schemas.microsoft.com/office/powerpoint/2010/main" val="3229477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タイトル 1"/>
          <p:cNvSpPr>
            <a:spLocks noGrp="1"/>
          </p:cNvSpPr>
          <p:nvPr>
            <p:ph type="title" idx="4294967295"/>
          </p:nvPr>
        </p:nvSpPr>
        <p:spPr>
          <a:xfrm>
            <a:off x="276894"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３ー２．ダイアログ問題の解決</a:t>
            </a:r>
            <a:endParaRPr lang="ja-JP" altLang="en-US" sz="16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13</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 name="テキスト ボックス 1">
            <a:extLst>
              <a:ext uri="{FF2B5EF4-FFF2-40B4-BE49-F238E27FC236}">
                <a16:creationId xmlns:a16="http://schemas.microsoft.com/office/drawing/2014/main" id="{F3BBDA3D-26F4-4E20-BF3A-40B3A36AC675}"/>
              </a:ext>
            </a:extLst>
          </p:cNvPr>
          <p:cNvSpPr txBox="1"/>
          <p:nvPr/>
        </p:nvSpPr>
        <p:spPr>
          <a:xfrm>
            <a:off x="219743" y="985366"/>
            <a:ext cx="5315876" cy="1477328"/>
          </a:xfrm>
          <a:prstGeom prst="rect">
            <a:avLst/>
          </a:prstGeom>
        </p:spPr>
        <p:txBody>
          <a:bodyPr wrap="square">
            <a:spAutoFit/>
          </a:bodyPr>
          <a:lstStyle>
            <a:defPPr>
              <a:defRPr lang="ja-JP"/>
            </a:defPPr>
            <a:lvl1pPr>
              <a:defRPr>
                <a:solidFill>
                  <a:srgbClr val="000000"/>
                </a:solidFill>
                <a:latin typeface="Meiryo" panose="020B0604030504040204" pitchFamily="50" charset="-128"/>
                <a:ea typeface="Meiryo" panose="020B0604030504040204" pitchFamily="50" charset="-128"/>
              </a:defRPr>
            </a:lvl1pPr>
          </a:lstStyle>
          <a:p>
            <a:r>
              <a:rPr lang="ja-JP" altLang="en-US" dirty="0">
                <a:latin typeface="ＭＳ Ｐゴシック" panose="020B0600070205080204" pitchFamily="50" charset="-128"/>
                <a:ea typeface="ＭＳ Ｐゴシック" panose="020B0600070205080204" pitchFamily="50" charset="-128"/>
              </a:rPr>
              <a:t>フレーワークの</a:t>
            </a:r>
            <a:r>
              <a:rPr lang="en-US" altLang="ja-JP" dirty="0">
                <a:latin typeface="ＭＳ Ｐゴシック" panose="020B0600070205080204" pitchFamily="50" charset="-128"/>
                <a:ea typeface="ＭＳ Ｐゴシック" panose="020B0600070205080204" pitchFamily="50" charset="-128"/>
              </a:rPr>
              <a:t>efw.css</a:t>
            </a:r>
            <a:r>
              <a:rPr lang="ja-JP" altLang="en-US" dirty="0">
                <a:latin typeface="ＭＳ Ｐゴシック" panose="020B0600070205080204" pitchFamily="50" charset="-128"/>
                <a:ea typeface="ＭＳ Ｐゴシック" panose="020B0600070205080204" pitchFamily="50" charset="-128"/>
              </a:rPr>
              <a:t>に、</a:t>
            </a:r>
            <a:r>
              <a:rPr lang="en-US" altLang="ja-JP" dirty="0">
                <a:latin typeface="ＭＳ Ｐゴシック" panose="020B0600070205080204" pitchFamily="50" charset="-128"/>
                <a:ea typeface="ＭＳ Ｐゴシック" panose="020B0600070205080204" pitchFamily="50" charset="-128"/>
              </a:rPr>
              <a:t>position</a:t>
            </a:r>
            <a:r>
              <a:rPr lang="ja-JP" altLang="en-US" dirty="0">
                <a:latin typeface="ＭＳ Ｐゴシック" panose="020B0600070205080204" pitchFamily="50" charset="-128"/>
                <a:ea typeface="ＭＳ Ｐゴシック" panose="020B0600070205080204" pitchFamily="50" charset="-128"/>
              </a:rPr>
              <a:t>を</a:t>
            </a:r>
            <a:r>
              <a:rPr lang="en-US" altLang="ja-JP" dirty="0">
                <a:latin typeface="ＭＳ Ｐゴシック" panose="020B0600070205080204" pitchFamily="50" charset="-128"/>
                <a:ea typeface="ＭＳ Ｐゴシック" panose="020B0600070205080204" pitchFamily="50" charset="-128"/>
              </a:rPr>
              <a:t>fixed</a:t>
            </a:r>
            <a:r>
              <a:rPr lang="ja-JP" altLang="en-US" dirty="0">
                <a:latin typeface="ＭＳ Ｐゴシック" panose="020B0600070205080204" pitchFamily="50" charset="-128"/>
                <a:ea typeface="ＭＳ Ｐゴシック" panose="020B0600070205080204" pitchFamily="50" charset="-128"/>
              </a:rPr>
              <a:t>に設定して、画面スクロールに影響されないようにする。</a:t>
            </a:r>
            <a:endParaRPr lang="en-US" altLang="ja-JP" dirty="0">
              <a:latin typeface="ＭＳ Ｐゴシック" panose="020B0600070205080204" pitchFamily="50" charset="-128"/>
              <a:ea typeface="ＭＳ Ｐゴシック" panose="020B0600070205080204" pitchFamily="50" charset="-128"/>
            </a:endParaRPr>
          </a:p>
          <a:p>
            <a:endParaRPr lang="en-US" altLang="ja-JP" dirty="0">
              <a:latin typeface="ＭＳ Ｐゴシック" panose="020B0600070205080204" pitchFamily="50" charset="-128"/>
              <a:ea typeface="ＭＳ Ｐゴシック" panose="020B0600070205080204" pitchFamily="50" charset="-128"/>
            </a:endParaRPr>
          </a:p>
          <a:p>
            <a:r>
              <a:rPr lang="ja-JP" altLang="en-US" dirty="0">
                <a:latin typeface="ＭＳ Ｐゴシック" panose="020B0600070205080204" pitchFamily="50" charset="-128"/>
                <a:ea typeface="ＭＳ Ｐゴシック" panose="020B0600070205080204" pitchFamily="50" charset="-128"/>
              </a:rPr>
              <a:t>アプリの</a:t>
            </a:r>
            <a:r>
              <a:rPr lang="en-US" altLang="ja-JP" dirty="0">
                <a:latin typeface="ＭＳ Ｐゴシック" panose="020B0600070205080204" pitchFamily="50" charset="-128"/>
                <a:ea typeface="ＭＳ Ｐゴシック" panose="020B0600070205080204" pitchFamily="50" charset="-128"/>
              </a:rPr>
              <a:t>style-efw.css</a:t>
            </a:r>
            <a:r>
              <a:rPr lang="ja-JP" altLang="en-US" dirty="0">
                <a:latin typeface="ＭＳ Ｐゴシック" panose="020B0600070205080204" pitchFamily="50" charset="-128"/>
                <a:ea typeface="ＭＳ Ｐゴシック" panose="020B0600070205080204" pitchFamily="50" charset="-128"/>
              </a:rPr>
              <a:t>に、</a:t>
            </a:r>
            <a:r>
              <a:rPr lang="en-US" altLang="ja-JP" dirty="0">
                <a:latin typeface="ＭＳ Ｐゴシック" panose="020B0600070205080204" pitchFamily="50" charset="-128"/>
                <a:ea typeface="ＭＳ Ｐゴシック" panose="020B0600070205080204" pitchFamily="50" charset="-128"/>
              </a:rPr>
              <a:t>font-size</a:t>
            </a:r>
            <a:r>
              <a:rPr lang="ja-JP" altLang="en-US" dirty="0">
                <a:latin typeface="ＭＳ Ｐゴシック" panose="020B0600070205080204" pitchFamily="50" charset="-128"/>
                <a:ea typeface="ＭＳ Ｐゴシック" panose="020B0600070205080204" pitchFamily="50" charset="-128"/>
              </a:rPr>
              <a:t>と</a:t>
            </a:r>
            <a:r>
              <a:rPr lang="en-US" altLang="ja-JP" dirty="0">
                <a:latin typeface="ＭＳ Ｐゴシック" panose="020B0600070205080204" pitchFamily="50" charset="-128"/>
                <a:ea typeface="ＭＳ Ｐゴシック" panose="020B0600070205080204" pitchFamily="50" charset="-128"/>
              </a:rPr>
              <a:t>line-height</a:t>
            </a:r>
            <a:r>
              <a:rPr lang="ja-JP" altLang="en-US" dirty="0">
                <a:latin typeface="ＭＳ Ｐゴシック" panose="020B0600070205080204" pitchFamily="50" charset="-128"/>
                <a:ea typeface="ＭＳ Ｐゴシック" panose="020B0600070205080204" pitchFamily="50" charset="-128"/>
              </a:rPr>
              <a:t>を設定して、文字サイズと余白を調整する。</a:t>
            </a:r>
          </a:p>
        </p:txBody>
      </p:sp>
      <p:grpSp>
        <p:nvGrpSpPr>
          <p:cNvPr id="11" name="グループ化 10">
            <a:extLst>
              <a:ext uri="{FF2B5EF4-FFF2-40B4-BE49-F238E27FC236}">
                <a16:creationId xmlns:a16="http://schemas.microsoft.com/office/drawing/2014/main" id="{FF3A988A-9B39-4C85-A72E-4DE3EBF6EA3C}"/>
              </a:ext>
            </a:extLst>
          </p:cNvPr>
          <p:cNvGrpSpPr/>
          <p:nvPr/>
        </p:nvGrpSpPr>
        <p:grpSpPr>
          <a:xfrm>
            <a:off x="5702080" y="1207634"/>
            <a:ext cx="3352800" cy="952500"/>
            <a:chOff x="219744" y="5061649"/>
            <a:chExt cx="3352800" cy="952500"/>
          </a:xfrm>
        </p:grpSpPr>
        <p:pic>
          <p:nvPicPr>
            <p:cNvPr id="5" name="図 4">
              <a:extLst>
                <a:ext uri="{FF2B5EF4-FFF2-40B4-BE49-F238E27FC236}">
                  <a16:creationId xmlns:a16="http://schemas.microsoft.com/office/drawing/2014/main" id="{DC72027C-5133-4022-8E46-75CEFCBE0E8C}"/>
                </a:ext>
              </a:extLst>
            </p:cNvPr>
            <p:cNvPicPr>
              <a:picLocks noChangeAspect="1"/>
            </p:cNvPicPr>
            <p:nvPr/>
          </p:nvPicPr>
          <p:blipFill>
            <a:blip r:embed="rId4"/>
            <a:stretch>
              <a:fillRect/>
            </a:stretch>
          </p:blipFill>
          <p:spPr>
            <a:xfrm>
              <a:off x="219744" y="5061649"/>
              <a:ext cx="3352800" cy="952500"/>
            </a:xfrm>
            <a:prstGeom prst="rect">
              <a:avLst/>
            </a:prstGeom>
          </p:spPr>
        </p:pic>
        <p:sp>
          <p:nvSpPr>
            <p:cNvPr id="17" name="正方形/長方形 16">
              <a:extLst>
                <a:ext uri="{FF2B5EF4-FFF2-40B4-BE49-F238E27FC236}">
                  <a16:creationId xmlns:a16="http://schemas.microsoft.com/office/drawing/2014/main" id="{09371A28-E057-46A2-9905-47B9D1B13F35}"/>
                </a:ext>
              </a:extLst>
            </p:cNvPr>
            <p:cNvSpPr/>
            <p:nvPr/>
          </p:nvSpPr>
          <p:spPr>
            <a:xfrm>
              <a:off x="219744" y="5331204"/>
              <a:ext cx="3186339" cy="351140"/>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grpSp>
      <p:pic>
        <p:nvPicPr>
          <p:cNvPr id="7" name="図 6">
            <a:extLst>
              <a:ext uri="{FF2B5EF4-FFF2-40B4-BE49-F238E27FC236}">
                <a16:creationId xmlns:a16="http://schemas.microsoft.com/office/drawing/2014/main" id="{ED05AC64-1DF1-4CB6-A227-24E3F0D49E10}"/>
              </a:ext>
            </a:extLst>
          </p:cNvPr>
          <p:cNvPicPr>
            <a:picLocks noChangeAspect="1"/>
          </p:cNvPicPr>
          <p:nvPr/>
        </p:nvPicPr>
        <p:blipFill>
          <a:blip r:embed="rId5"/>
          <a:stretch>
            <a:fillRect/>
          </a:stretch>
        </p:blipFill>
        <p:spPr>
          <a:xfrm>
            <a:off x="6554567" y="2650199"/>
            <a:ext cx="2500313" cy="3824288"/>
          </a:xfrm>
          <a:prstGeom prst="rect">
            <a:avLst/>
          </a:prstGeom>
        </p:spPr>
      </p:pic>
      <p:sp>
        <p:nvSpPr>
          <p:cNvPr id="18" name="正方形/長方形 17">
            <a:extLst>
              <a:ext uri="{FF2B5EF4-FFF2-40B4-BE49-F238E27FC236}">
                <a16:creationId xmlns:a16="http://schemas.microsoft.com/office/drawing/2014/main" id="{B33470E1-A345-401C-9C3C-76F57DD28FC9}"/>
              </a:ext>
            </a:extLst>
          </p:cNvPr>
          <p:cNvSpPr/>
          <p:nvPr/>
        </p:nvSpPr>
        <p:spPr>
          <a:xfrm>
            <a:off x="6645728" y="2776998"/>
            <a:ext cx="1993469" cy="652001"/>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正方形/長方形 19">
            <a:extLst>
              <a:ext uri="{FF2B5EF4-FFF2-40B4-BE49-F238E27FC236}">
                <a16:creationId xmlns:a16="http://schemas.microsoft.com/office/drawing/2014/main" id="{C09BAA29-6883-4975-B3F8-D534787C6FA1}"/>
              </a:ext>
            </a:extLst>
          </p:cNvPr>
          <p:cNvSpPr/>
          <p:nvPr/>
        </p:nvSpPr>
        <p:spPr>
          <a:xfrm>
            <a:off x="6631787" y="5435837"/>
            <a:ext cx="2007410" cy="564914"/>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0" name="図 9">
            <a:extLst>
              <a:ext uri="{FF2B5EF4-FFF2-40B4-BE49-F238E27FC236}">
                <a16:creationId xmlns:a16="http://schemas.microsoft.com/office/drawing/2014/main" id="{C3C08145-6AB0-4D38-806F-2E1E15A0BA8F}"/>
              </a:ext>
            </a:extLst>
          </p:cNvPr>
          <p:cNvPicPr>
            <a:picLocks noChangeAspect="1"/>
          </p:cNvPicPr>
          <p:nvPr/>
        </p:nvPicPr>
        <p:blipFill>
          <a:blip r:embed="rId6"/>
          <a:stretch>
            <a:fillRect/>
          </a:stretch>
        </p:blipFill>
        <p:spPr>
          <a:xfrm>
            <a:off x="1130080" y="3924639"/>
            <a:ext cx="4572000" cy="2357438"/>
          </a:xfrm>
          <a:prstGeom prst="rect">
            <a:avLst/>
          </a:prstGeom>
        </p:spPr>
      </p:pic>
      <p:sp>
        <p:nvSpPr>
          <p:cNvPr id="23" name="正方形/長方形 22">
            <a:extLst>
              <a:ext uri="{FF2B5EF4-FFF2-40B4-BE49-F238E27FC236}">
                <a16:creationId xmlns:a16="http://schemas.microsoft.com/office/drawing/2014/main" id="{8A0C4BD4-FAE1-43DF-B6F7-936532DC9D57}"/>
              </a:ext>
            </a:extLst>
          </p:cNvPr>
          <p:cNvSpPr/>
          <p:nvPr/>
        </p:nvSpPr>
        <p:spPr>
          <a:xfrm>
            <a:off x="5550700" y="4242235"/>
            <a:ext cx="228600" cy="2039841"/>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4" name="正方形/長方形 23">
            <a:extLst>
              <a:ext uri="{FF2B5EF4-FFF2-40B4-BE49-F238E27FC236}">
                <a16:creationId xmlns:a16="http://schemas.microsoft.com/office/drawing/2014/main" id="{3BAA9FC7-74BE-4295-A20A-960F243A5181}"/>
              </a:ext>
            </a:extLst>
          </p:cNvPr>
          <p:cNvSpPr/>
          <p:nvPr/>
        </p:nvSpPr>
        <p:spPr>
          <a:xfrm>
            <a:off x="2283278" y="4351565"/>
            <a:ext cx="2288722" cy="1314450"/>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Tree>
    <p:custDataLst>
      <p:tags r:id="rId1"/>
    </p:custDataLst>
    <p:extLst>
      <p:ext uri="{BB962C8B-B14F-4D97-AF65-F5344CB8AC3E}">
        <p14:creationId xmlns:p14="http://schemas.microsoft.com/office/powerpoint/2010/main" val="2534160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タイトル 1"/>
          <p:cNvSpPr>
            <a:spLocks noGrp="1"/>
          </p:cNvSpPr>
          <p:nvPr>
            <p:ph type="title" idx="4294967295"/>
          </p:nvPr>
        </p:nvSpPr>
        <p:spPr>
          <a:xfrm>
            <a:off x="276894"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３ー３．</a:t>
            </a:r>
            <a:r>
              <a:rPr lang="en-US" altLang="ja-JP" sz="2800" dirty="0" err="1">
                <a:solidFill>
                  <a:schemeClr val="tx2"/>
                </a:solidFill>
                <a:latin typeface="Meiryo UI" pitchFamily="50" charset="-128"/>
                <a:ea typeface="Meiryo UI" pitchFamily="50" charset="-128"/>
                <a:cs typeface="Meiryo UI" pitchFamily="50" charset="-128"/>
              </a:rPr>
              <a:t>elfinder</a:t>
            </a:r>
            <a:r>
              <a:rPr lang="ja-JP" altLang="en-US" sz="2800" dirty="0">
                <a:solidFill>
                  <a:schemeClr val="tx2"/>
                </a:solidFill>
                <a:latin typeface="Meiryo UI" pitchFamily="50" charset="-128"/>
                <a:ea typeface="Meiryo UI" pitchFamily="50" charset="-128"/>
                <a:cs typeface="Meiryo UI" pitchFamily="50" charset="-128"/>
              </a:rPr>
              <a:t>描画問題を起こした</a:t>
            </a:r>
            <a:endParaRPr lang="ja-JP" altLang="en-US" sz="16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14</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 name="図 3">
            <a:extLst>
              <a:ext uri="{FF2B5EF4-FFF2-40B4-BE49-F238E27FC236}">
                <a16:creationId xmlns:a16="http://schemas.microsoft.com/office/drawing/2014/main" id="{5DD0189B-EF17-4B6A-A84C-7E6F3D6133E7}"/>
              </a:ext>
            </a:extLst>
          </p:cNvPr>
          <p:cNvPicPr>
            <a:picLocks noChangeAspect="1"/>
          </p:cNvPicPr>
          <p:nvPr/>
        </p:nvPicPr>
        <p:blipFill>
          <a:blip r:embed="rId4"/>
          <a:stretch>
            <a:fillRect/>
          </a:stretch>
        </p:blipFill>
        <p:spPr>
          <a:xfrm>
            <a:off x="237037" y="960114"/>
            <a:ext cx="6623685" cy="3869055"/>
          </a:xfrm>
          <a:prstGeom prst="rect">
            <a:avLst/>
          </a:prstGeom>
        </p:spPr>
      </p:pic>
      <p:sp>
        <p:nvSpPr>
          <p:cNvPr id="5" name="吹き出し: 角を丸めた四角形 4">
            <a:extLst>
              <a:ext uri="{FF2B5EF4-FFF2-40B4-BE49-F238E27FC236}">
                <a16:creationId xmlns:a16="http://schemas.microsoft.com/office/drawing/2014/main" id="{7D29E34B-927D-46A4-A3D2-3CAC1F7407BE}"/>
              </a:ext>
            </a:extLst>
          </p:cNvPr>
          <p:cNvSpPr/>
          <p:nvPr/>
        </p:nvSpPr>
        <p:spPr>
          <a:xfrm>
            <a:off x="786946" y="3041587"/>
            <a:ext cx="3331029" cy="705423"/>
          </a:xfrm>
          <a:prstGeom prst="wedgeRoundRectCallout">
            <a:avLst>
              <a:gd name="adj1" fmla="val -43137"/>
              <a:gd name="adj2" fmla="val -192761"/>
              <a:gd name="adj3" fmla="val 16667"/>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フォントサイズがかわりました。</a:t>
            </a: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吹き出し: 角を丸めた四角形 11">
            <a:extLst>
              <a:ext uri="{FF2B5EF4-FFF2-40B4-BE49-F238E27FC236}">
                <a16:creationId xmlns:a16="http://schemas.microsoft.com/office/drawing/2014/main" id="{ADABDE0C-9499-4B29-BF33-B41BD0B43BB4}"/>
              </a:ext>
            </a:extLst>
          </p:cNvPr>
          <p:cNvSpPr/>
          <p:nvPr/>
        </p:nvSpPr>
        <p:spPr>
          <a:xfrm>
            <a:off x="5175465" y="2247023"/>
            <a:ext cx="3331029" cy="1320770"/>
          </a:xfrm>
          <a:prstGeom prst="wedgeRoundRectCallout">
            <a:avLst>
              <a:gd name="adj1" fmla="val -43383"/>
              <a:gd name="adj2" fmla="val -110575"/>
              <a:gd name="adj3" fmla="val 16667"/>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背景色はダイアログの色になっているため、</a:t>
            </a:r>
            <a:r>
              <a:rPr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アイコンが見づらくなります。</a:t>
            </a: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正方形/長方形 19">
            <a:extLst>
              <a:ext uri="{FF2B5EF4-FFF2-40B4-BE49-F238E27FC236}">
                <a16:creationId xmlns:a16="http://schemas.microsoft.com/office/drawing/2014/main" id="{C09BAA29-6883-4975-B3F8-D534787C6FA1}"/>
              </a:ext>
            </a:extLst>
          </p:cNvPr>
          <p:cNvSpPr/>
          <p:nvPr/>
        </p:nvSpPr>
        <p:spPr>
          <a:xfrm>
            <a:off x="460375" y="1635673"/>
            <a:ext cx="1822903" cy="323756"/>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6" name="図 5">
            <a:extLst>
              <a:ext uri="{FF2B5EF4-FFF2-40B4-BE49-F238E27FC236}">
                <a16:creationId xmlns:a16="http://schemas.microsoft.com/office/drawing/2014/main" id="{863850D1-06F1-403E-8D21-208162FC7B2C}"/>
              </a:ext>
            </a:extLst>
          </p:cNvPr>
          <p:cNvPicPr>
            <a:picLocks noChangeAspect="1"/>
          </p:cNvPicPr>
          <p:nvPr/>
        </p:nvPicPr>
        <p:blipFill>
          <a:blip r:embed="rId5"/>
          <a:stretch>
            <a:fillRect/>
          </a:stretch>
        </p:blipFill>
        <p:spPr>
          <a:xfrm>
            <a:off x="3994585" y="4563836"/>
            <a:ext cx="4619190" cy="1975869"/>
          </a:xfrm>
          <a:prstGeom prst="rect">
            <a:avLst/>
          </a:prstGeom>
        </p:spPr>
      </p:pic>
      <p:pic>
        <p:nvPicPr>
          <p:cNvPr id="7" name="図 6">
            <a:extLst>
              <a:ext uri="{FF2B5EF4-FFF2-40B4-BE49-F238E27FC236}">
                <a16:creationId xmlns:a16="http://schemas.microsoft.com/office/drawing/2014/main" id="{E2E6FABD-1D5F-478A-ADB3-5B12D02C0E39}"/>
              </a:ext>
            </a:extLst>
          </p:cNvPr>
          <p:cNvPicPr>
            <a:picLocks noChangeAspect="1"/>
          </p:cNvPicPr>
          <p:nvPr/>
        </p:nvPicPr>
        <p:blipFill>
          <a:blip r:embed="rId6"/>
          <a:stretch>
            <a:fillRect/>
          </a:stretch>
        </p:blipFill>
        <p:spPr>
          <a:xfrm>
            <a:off x="307975" y="4622975"/>
            <a:ext cx="2032254" cy="1488186"/>
          </a:xfrm>
          <a:prstGeom prst="rect">
            <a:avLst/>
          </a:prstGeom>
        </p:spPr>
      </p:pic>
      <p:sp>
        <p:nvSpPr>
          <p:cNvPr id="19" name="吹き出し: 角を丸めた四角形 18">
            <a:extLst>
              <a:ext uri="{FF2B5EF4-FFF2-40B4-BE49-F238E27FC236}">
                <a16:creationId xmlns:a16="http://schemas.microsoft.com/office/drawing/2014/main" id="{D41A3AF2-5BDE-48EA-935B-F1B48B63C106}"/>
              </a:ext>
            </a:extLst>
          </p:cNvPr>
          <p:cNvSpPr/>
          <p:nvPr/>
        </p:nvSpPr>
        <p:spPr>
          <a:xfrm>
            <a:off x="786946" y="3047948"/>
            <a:ext cx="3331029" cy="705423"/>
          </a:xfrm>
          <a:prstGeom prst="wedgeRoundRectCallout">
            <a:avLst>
              <a:gd name="adj1" fmla="val -16176"/>
              <a:gd name="adj2" fmla="val 351198"/>
              <a:gd name="adj3" fmla="val 16667"/>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メニューの高さはすこし窮屈。</a:t>
            </a:r>
          </a:p>
        </p:txBody>
      </p:sp>
      <p:sp>
        <p:nvSpPr>
          <p:cNvPr id="21" name="吹き出し: 角を丸めた四角形 20">
            <a:extLst>
              <a:ext uri="{FF2B5EF4-FFF2-40B4-BE49-F238E27FC236}">
                <a16:creationId xmlns:a16="http://schemas.microsoft.com/office/drawing/2014/main" id="{F6CE98B9-CC44-45BC-AC16-E3703E24C0ED}"/>
              </a:ext>
            </a:extLst>
          </p:cNvPr>
          <p:cNvSpPr/>
          <p:nvPr/>
        </p:nvSpPr>
        <p:spPr>
          <a:xfrm>
            <a:off x="5175464" y="2242227"/>
            <a:ext cx="3331029" cy="1320770"/>
          </a:xfrm>
          <a:prstGeom prst="wedgeRoundRectCallout">
            <a:avLst>
              <a:gd name="adj1" fmla="val 13480"/>
              <a:gd name="adj2" fmla="val 253513"/>
              <a:gd name="adj3" fmla="val 16667"/>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背景色はシーマ設定により影響されました。</a:t>
            </a:r>
          </a:p>
        </p:txBody>
      </p:sp>
    </p:spTree>
    <p:custDataLst>
      <p:tags r:id="rId1"/>
    </p:custDataLst>
    <p:extLst>
      <p:ext uri="{BB962C8B-B14F-4D97-AF65-F5344CB8AC3E}">
        <p14:creationId xmlns:p14="http://schemas.microsoft.com/office/powerpoint/2010/main" val="2809920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DD0189B-EF17-4B6A-A84C-7E6F3D6133E7}"/>
              </a:ext>
            </a:extLst>
          </p:cNvPr>
          <p:cNvPicPr>
            <a:picLocks noChangeAspect="1"/>
          </p:cNvPicPr>
          <p:nvPr/>
        </p:nvPicPr>
        <p:blipFill>
          <a:blip r:embed="rId4"/>
          <a:stretch>
            <a:fillRect/>
          </a:stretch>
        </p:blipFill>
        <p:spPr>
          <a:xfrm>
            <a:off x="237037" y="960114"/>
            <a:ext cx="6623685" cy="3869055"/>
          </a:xfrm>
          <a:prstGeom prst="rect">
            <a:avLst/>
          </a:prstGeom>
        </p:spPr>
      </p:pic>
      <p:pic>
        <p:nvPicPr>
          <p:cNvPr id="9" name="図 8">
            <a:extLst>
              <a:ext uri="{FF2B5EF4-FFF2-40B4-BE49-F238E27FC236}">
                <a16:creationId xmlns:a16="http://schemas.microsoft.com/office/drawing/2014/main" id="{F96E703D-BCF5-491C-995E-D0DFBD3CB1BF}"/>
              </a:ext>
            </a:extLst>
          </p:cNvPr>
          <p:cNvPicPr>
            <a:picLocks noChangeAspect="1"/>
          </p:cNvPicPr>
          <p:nvPr/>
        </p:nvPicPr>
        <p:blipFill>
          <a:blip r:embed="rId5"/>
          <a:stretch>
            <a:fillRect/>
          </a:stretch>
        </p:blipFill>
        <p:spPr>
          <a:xfrm>
            <a:off x="2514600" y="2191772"/>
            <a:ext cx="6623685" cy="3895983"/>
          </a:xfrm>
          <a:prstGeom prst="rect">
            <a:avLst/>
          </a:prstGeom>
        </p:spPr>
      </p:pic>
      <p:sp>
        <p:nvSpPr>
          <p:cNvPr id="4098" name="タイトル 1"/>
          <p:cNvSpPr>
            <a:spLocks noGrp="1"/>
          </p:cNvSpPr>
          <p:nvPr>
            <p:ph type="title" idx="4294967295"/>
          </p:nvPr>
        </p:nvSpPr>
        <p:spPr>
          <a:xfrm>
            <a:off x="276894"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３ー４．</a:t>
            </a:r>
            <a:r>
              <a:rPr lang="en-US" altLang="ja-JP" sz="2800" dirty="0" err="1">
                <a:solidFill>
                  <a:schemeClr val="tx2"/>
                </a:solidFill>
                <a:latin typeface="Meiryo UI" pitchFamily="50" charset="-128"/>
                <a:ea typeface="Meiryo UI" pitchFamily="50" charset="-128"/>
                <a:cs typeface="Meiryo UI" pitchFamily="50" charset="-128"/>
              </a:rPr>
              <a:t>Elfinder</a:t>
            </a:r>
            <a:r>
              <a:rPr lang="ja-JP" altLang="en-US" sz="2800" dirty="0">
                <a:solidFill>
                  <a:schemeClr val="tx2"/>
                </a:solidFill>
                <a:latin typeface="Meiryo UI" pitchFamily="50" charset="-128"/>
                <a:ea typeface="Meiryo UI" pitchFamily="50" charset="-128"/>
                <a:cs typeface="Meiryo UI" pitchFamily="50" charset="-128"/>
              </a:rPr>
              <a:t>描画問題を解決</a:t>
            </a:r>
            <a:endParaRPr lang="ja-JP" altLang="en-US" sz="16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15</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0" name="正方形/長方形 19">
            <a:extLst>
              <a:ext uri="{FF2B5EF4-FFF2-40B4-BE49-F238E27FC236}">
                <a16:creationId xmlns:a16="http://schemas.microsoft.com/office/drawing/2014/main" id="{C09BAA29-6883-4975-B3F8-D534787C6FA1}"/>
              </a:ext>
            </a:extLst>
          </p:cNvPr>
          <p:cNvSpPr/>
          <p:nvPr/>
        </p:nvSpPr>
        <p:spPr>
          <a:xfrm>
            <a:off x="6631787" y="5435837"/>
            <a:ext cx="2007410" cy="564914"/>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8" name="図 7">
            <a:extLst>
              <a:ext uri="{FF2B5EF4-FFF2-40B4-BE49-F238E27FC236}">
                <a16:creationId xmlns:a16="http://schemas.microsoft.com/office/drawing/2014/main" id="{FA4C0068-52A8-4B15-AE79-8287E889EB15}"/>
              </a:ext>
            </a:extLst>
          </p:cNvPr>
          <p:cNvPicPr>
            <a:picLocks noChangeAspect="1"/>
          </p:cNvPicPr>
          <p:nvPr/>
        </p:nvPicPr>
        <p:blipFill>
          <a:blip r:embed="rId6"/>
          <a:stretch>
            <a:fillRect/>
          </a:stretch>
        </p:blipFill>
        <p:spPr>
          <a:xfrm>
            <a:off x="909828" y="5706830"/>
            <a:ext cx="2766060" cy="937260"/>
          </a:xfrm>
          <a:prstGeom prst="rect">
            <a:avLst/>
          </a:prstGeom>
        </p:spPr>
      </p:pic>
      <p:pic>
        <p:nvPicPr>
          <p:cNvPr id="5" name="図 4">
            <a:extLst>
              <a:ext uri="{FF2B5EF4-FFF2-40B4-BE49-F238E27FC236}">
                <a16:creationId xmlns:a16="http://schemas.microsoft.com/office/drawing/2014/main" id="{29414D4B-8C12-43B0-B172-83AB43D95609}"/>
              </a:ext>
            </a:extLst>
          </p:cNvPr>
          <p:cNvPicPr>
            <a:picLocks noChangeAspect="1"/>
          </p:cNvPicPr>
          <p:nvPr/>
        </p:nvPicPr>
        <p:blipFill>
          <a:blip r:embed="rId7"/>
          <a:stretch>
            <a:fillRect/>
          </a:stretch>
        </p:blipFill>
        <p:spPr>
          <a:xfrm>
            <a:off x="5829300" y="4343273"/>
            <a:ext cx="2976372" cy="2149602"/>
          </a:xfrm>
          <a:prstGeom prst="rect">
            <a:avLst/>
          </a:prstGeom>
        </p:spPr>
      </p:pic>
      <p:sp>
        <p:nvSpPr>
          <p:cNvPr id="19" name="吹き出し: 角を丸めた四角形 18">
            <a:extLst>
              <a:ext uri="{FF2B5EF4-FFF2-40B4-BE49-F238E27FC236}">
                <a16:creationId xmlns:a16="http://schemas.microsoft.com/office/drawing/2014/main" id="{860C02A4-E36D-4F0F-B2FD-8ABACC877EBB}"/>
              </a:ext>
            </a:extLst>
          </p:cNvPr>
          <p:cNvSpPr/>
          <p:nvPr/>
        </p:nvSpPr>
        <p:spPr>
          <a:xfrm>
            <a:off x="2049672" y="4549420"/>
            <a:ext cx="2122278" cy="807929"/>
          </a:xfrm>
          <a:prstGeom prst="wedgeRoundRectCallout">
            <a:avLst>
              <a:gd name="adj1" fmla="val 35314"/>
              <a:gd name="adj2" fmla="val -229942"/>
              <a:gd name="adj3" fmla="val 16667"/>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ja-JP" sz="14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Elfinder</a:t>
            </a:r>
            <a:r>
              <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のシーマファイルに影響される</a:t>
            </a:r>
            <a:r>
              <a:rPr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属性を初期値に戻します。</a:t>
            </a: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吹き出し: 角を丸めた四角形 16">
            <a:extLst>
              <a:ext uri="{FF2B5EF4-FFF2-40B4-BE49-F238E27FC236}">
                <a16:creationId xmlns:a16="http://schemas.microsoft.com/office/drawing/2014/main" id="{4F2C0FAD-B59E-4E6A-80D1-D76D9754566C}"/>
              </a:ext>
            </a:extLst>
          </p:cNvPr>
          <p:cNvSpPr/>
          <p:nvPr/>
        </p:nvSpPr>
        <p:spPr>
          <a:xfrm>
            <a:off x="2049672" y="4549421"/>
            <a:ext cx="2122278" cy="807929"/>
          </a:xfrm>
          <a:prstGeom prst="wedgeRoundRectCallout">
            <a:avLst>
              <a:gd name="adj1" fmla="val -20851"/>
              <a:gd name="adj2" fmla="val 91404"/>
              <a:gd name="adj3" fmla="val 16667"/>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ja-JP" sz="1400" dirty="0" err="1">
                <a:solidFill>
                  <a:schemeClr val="tx1"/>
                </a:solidFill>
                <a:latin typeface="Meiryo UI" panose="020B0604030504040204" pitchFamily="50" charset="-128"/>
                <a:ea typeface="Meiryo UI" panose="020B0604030504040204" pitchFamily="50" charset="-128"/>
                <a:cs typeface="Meiryo UI" panose="020B0604030504040204" pitchFamily="50" charset="-128"/>
              </a:rPr>
              <a:t>Elfinder</a:t>
            </a:r>
            <a:r>
              <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のシーマファイルに影響される</a:t>
            </a:r>
            <a:r>
              <a:rPr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属性を初期値に戻します。</a:t>
            </a: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 name="吹き出し: 角を丸めた四角形 13">
            <a:extLst>
              <a:ext uri="{FF2B5EF4-FFF2-40B4-BE49-F238E27FC236}">
                <a16:creationId xmlns:a16="http://schemas.microsoft.com/office/drawing/2014/main" id="{E5F75262-CCEC-4FE6-8F76-9657C7BE222F}"/>
              </a:ext>
            </a:extLst>
          </p:cNvPr>
          <p:cNvSpPr/>
          <p:nvPr/>
        </p:nvSpPr>
        <p:spPr>
          <a:xfrm>
            <a:off x="6860722" y="3453412"/>
            <a:ext cx="2122278" cy="807929"/>
          </a:xfrm>
          <a:prstGeom prst="wedgeRoundRectCallout">
            <a:avLst>
              <a:gd name="adj1" fmla="val -22390"/>
              <a:gd name="adj2" fmla="val -145058"/>
              <a:gd name="adj3" fmla="val 16667"/>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背景色は</a:t>
            </a:r>
            <a:r>
              <a:rPr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個別設定で元の色に戻します。</a:t>
            </a: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吹き出し: 角を丸めた四角形 14">
            <a:extLst>
              <a:ext uri="{FF2B5EF4-FFF2-40B4-BE49-F238E27FC236}">
                <a16:creationId xmlns:a16="http://schemas.microsoft.com/office/drawing/2014/main" id="{4D07114B-709F-4762-AD8D-8623750BCC33}"/>
              </a:ext>
            </a:extLst>
          </p:cNvPr>
          <p:cNvSpPr/>
          <p:nvPr/>
        </p:nvSpPr>
        <p:spPr>
          <a:xfrm>
            <a:off x="6860722" y="3453411"/>
            <a:ext cx="2122278" cy="807929"/>
          </a:xfrm>
          <a:prstGeom prst="wedgeRoundRectCallout">
            <a:avLst>
              <a:gd name="adj1" fmla="val -20851"/>
              <a:gd name="adj2" fmla="val 91404"/>
              <a:gd name="adj3" fmla="val 16667"/>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背景色は</a:t>
            </a:r>
            <a:r>
              <a:rPr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個別設定で元の色に戻します。</a:t>
            </a: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Tree>
    <p:custDataLst>
      <p:tags r:id="rId1"/>
    </p:custDataLst>
    <p:extLst>
      <p:ext uri="{BB962C8B-B14F-4D97-AF65-F5344CB8AC3E}">
        <p14:creationId xmlns:p14="http://schemas.microsoft.com/office/powerpoint/2010/main" val="1122211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タイトル 1"/>
          <p:cNvSpPr>
            <a:spLocks noGrp="1"/>
          </p:cNvSpPr>
          <p:nvPr>
            <p:ph type="title" idx="4294967295"/>
          </p:nvPr>
        </p:nvSpPr>
        <p:spPr>
          <a:xfrm>
            <a:off x="276894" y="274622"/>
            <a:ext cx="8229600" cy="5612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４ー１．</a:t>
            </a:r>
            <a:r>
              <a:rPr lang="en-US" altLang="ja-JP" sz="2800" dirty="0" err="1">
                <a:solidFill>
                  <a:schemeClr val="tx2"/>
                </a:solidFill>
                <a:latin typeface="Meiryo UI" pitchFamily="50" charset="-128"/>
                <a:ea typeface="Meiryo UI" pitchFamily="50" charset="-128"/>
                <a:cs typeface="Meiryo UI" pitchFamily="50" charset="-128"/>
              </a:rPr>
              <a:t>Elfinder</a:t>
            </a:r>
            <a:r>
              <a:rPr lang="ja-JP" altLang="en-US" sz="2800" dirty="0">
                <a:solidFill>
                  <a:schemeClr val="tx2"/>
                </a:solidFill>
                <a:latin typeface="Meiryo UI" pitchFamily="50" charset="-128"/>
                <a:ea typeface="Meiryo UI" pitchFamily="50" charset="-128"/>
                <a:cs typeface="Meiryo UI" pitchFamily="50" charset="-128"/>
              </a:rPr>
              <a:t>を</a:t>
            </a:r>
            <a:r>
              <a:rPr lang="en-US" altLang="ja-JP" sz="2800" dirty="0">
                <a:solidFill>
                  <a:schemeClr val="tx2"/>
                </a:solidFill>
                <a:latin typeface="Meiryo UI" pitchFamily="50" charset="-128"/>
                <a:ea typeface="Meiryo UI" pitchFamily="50" charset="-128"/>
                <a:cs typeface="Meiryo UI" pitchFamily="50" charset="-128"/>
              </a:rPr>
              <a:t>EFW</a:t>
            </a:r>
            <a:r>
              <a:rPr lang="ja-JP" altLang="en-US" sz="2800" dirty="0">
                <a:solidFill>
                  <a:schemeClr val="tx2"/>
                </a:solidFill>
                <a:latin typeface="Meiryo UI" pitchFamily="50" charset="-128"/>
                <a:ea typeface="Meiryo UI" pitchFamily="50" charset="-128"/>
                <a:cs typeface="Meiryo UI" pitchFamily="50" charset="-128"/>
              </a:rPr>
              <a:t>に取り込む</a:t>
            </a:r>
            <a:endParaRPr lang="ja-JP" altLang="en-US" sz="1600" dirty="0">
              <a:solidFill>
                <a:schemeClr val="tx2"/>
              </a:solidFill>
              <a:latin typeface="Meiryo UI" pitchFamily="50" charset="-128"/>
              <a:ea typeface="Meiryo UI" pitchFamily="50" charset="-128"/>
              <a:cs typeface="Meiryo UI" pitchFamily="50" charset="-128"/>
            </a:endParaRPr>
          </a:p>
        </p:txBody>
      </p:sp>
      <p:pic>
        <p:nvPicPr>
          <p:cNvPr id="4" name="図 3">
            <a:extLst>
              <a:ext uri="{FF2B5EF4-FFF2-40B4-BE49-F238E27FC236}">
                <a16:creationId xmlns:a16="http://schemas.microsoft.com/office/drawing/2014/main" id="{0E34901B-75DD-41B7-8F04-E25D5E59B703}"/>
              </a:ext>
            </a:extLst>
          </p:cNvPr>
          <p:cNvPicPr>
            <a:picLocks noChangeAspect="1"/>
          </p:cNvPicPr>
          <p:nvPr/>
        </p:nvPicPr>
        <p:blipFill>
          <a:blip r:embed="rId4"/>
          <a:stretch>
            <a:fillRect/>
          </a:stretch>
        </p:blipFill>
        <p:spPr>
          <a:xfrm>
            <a:off x="0" y="1050941"/>
            <a:ext cx="9144000" cy="5715000"/>
          </a:xfrm>
          <a:prstGeom prst="rect">
            <a:avLst/>
          </a:prstGeom>
        </p:spPr>
      </p:pic>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16</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 name="テキスト ボックス 1">
            <a:extLst>
              <a:ext uri="{FF2B5EF4-FFF2-40B4-BE49-F238E27FC236}">
                <a16:creationId xmlns:a16="http://schemas.microsoft.com/office/drawing/2014/main" id="{F3BBDA3D-26F4-4E20-BF3A-40B3A36AC675}"/>
              </a:ext>
            </a:extLst>
          </p:cNvPr>
          <p:cNvSpPr txBox="1"/>
          <p:nvPr/>
        </p:nvSpPr>
        <p:spPr>
          <a:xfrm>
            <a:off x="1809410" y="5383049"/>
            <a:ext cx="4122965" cy="1200329"/>
          </a:xfrm>
          <a:prstGeom prst="rect">
            <a:avLst/>
          </a:prstGeom>
          <a:solidFill>
            <a:schemeClr val="bg1"/>
          </a:solidFill>
        </p:spPr>
        <p:txBody>
          <a:bodyPr wrap="square">
            <a:spAutoFit/>
          </a:bodyPr>
          <a:lstStyle>
            <a:defPPr>
              <a:defRPr lang="ja-JP"/>
            </a:defPPr>
            <a:lvl1pPr>
              <a:defRPr>
                <a:solidFill>
                  <a:srgbClr val="000000"/>
                </a:solidFill>
                <a:latin typeface="Meiryo" panose="020B0604030504040204" pitchFamily="50" charset="-128"/>
                <a:ea typeface="Meiryo" panose="020B0604030504040204" pitchFamily="50" charset="-128"/>
              </a:defRPr>
            </a:lvl1pPr>
          </a:lstStyle>
          <a:p>
            <a:r>
              <a:rPr lang="en-US" altLang="ja-JP" dirty="0" err="1">
                <a:latin typeface="ＭＳ Ｐゴシック" panose="020B0600070205080204" pitchFamily="50" charset="-128"/>
                <a:ea typeface="ＭＳ Ｐゴシック" panose="020B0600070205080204" pitchFamily="50" charset="-128"/>
              </a:rPr>
              <a:t>elfinder</a:t>
            </a:r>
            <a:r>
              <a:rPr lang="ja-JP" altLang="en-US" dirty="0">
                <a:latin typeface="ＭＳ Ｐゴシック" panose="020B0600070205080204" pitchFamily="50" charset="-128"/>
                <a:ea typeface="ＭＳ Ｐゴシック" panose="020B0600070205080204" pitchFamily="50" charset="-128"/>
              </a:rPr>
              <a:t>は、いろいろが機能をもっているが、業務システムにとって必要性に薄いものが多数存在している。</a:t>
            </a:r>
            <a:endParaRPr lang="en-US" altLang="ja-JP" dirty="0">
              <a:latin typeface="ＭＳ Ｐゴシック" panose="020B0600070205080204" pitchFamily="50" charset="-128"/>
              <a:ea typeface="ＭＳ Ｐゴシック" panose="020B0600070205080204" pitchFamily="50" charset="-128"/>
            </a:endParaRPr>
          </a:p>
          <a:p>
            <a:endParaRPr lang="en-US" altLang="ja-JP" dirty="0">
              <a:latin typeface="ＭＳ Ｐゴシック" panose="020B0600070205080204" pitchFamily="50" charset="-128"/>
              <a:ea typeface="ＭＳ Ｐゴシック" panose="020B0600070205080204" pitchFamily="50" charset="-128"/>
            </a:endParaRPr>
          </a:p>
        </p:txBody>
      </p:sp>
      <p:graphicFrame>
        <p:nvGraphicFramePr>
          <p:cNvPr id="5" name="表 4">
            <a:extLst>
              <a:ext uri="{FF2B5EF4-FFF2-40B4-BE49-F238E27FC236}">
                <a16:creationId xmlns:a16="http://schemas.microsoft.com/office/drawing/2014/main" id="{54CA78AE-AEE7-401C-B312-96CFE54B16E0}"/>
              </a:ext>
            </a:extLst>
          </p:cNvPr>
          <p:cNvGraphicFramePr>
            <a:graphicFrameLocks noGrp="1"/>
          </p:cNvGraphicFramePr>
          <p:nvPr>
            <p:extLst>
              <p:ext uri="{D42A27DB-BD31-4B8C-83A1-F6EECF244321}">
                <p14:modId xmlns:p14="http://schemas.microsoft.com/office/powerpoint/2010/main" val="4291249138"/>
              </p:ext>
            </p:extLst>
          </p:nvPr>
        </p:nvGraphicFramePr>
        <p:xfrm>
          <a:off x="5932375" y="2835275"/>
          <a:ext cx="3149713" cy="3657600"/>
        </p:xfrm>
        <a:graphic>
          <a:graphicData uri="http://schemas.openxmlformats.org/drawingml/2006/table">
            <a:tbl>
              <a:tblPr firstRow="1" bandRow="1">
                <a:tableStyleId>{5C22544A-7EE6-4342-B048-85BDC9FD1C3A}</a:tableStyleId>
              </a:tblPr>
              <a:tblGrid>
                <a:gridCol w="1255599">
                  <a:extLst>
                    <a:ext uri="{9D8B030D-6E8A-4147-A177-3AD203B41FA5}">
                      <a16:colId xmlns:a16="http://schemas.microsoft.com/office/drawing/2014/main" val="2104519773"/>
                    </a:ext>
                  </a:extLst>
                </a:gridCol>
                <a:gridCol w="1894114">
                  <a:extLst>
                    <a:ext uri="{9D8B030D-6E8A-4147-A177-3AD203B41FA5}">
                      <a16:colId xmlns:a16="http://schemas.microsoft.com/office/drawing/2014/main" val="84779314"/>
                    </a:ext>
                  </a:extLst>
                </a:gridCol>
              </a:tblGrid>
              <a:tr h="187452">
                <a:tc>
                  <a:txBody>
                    <a:bodyPr/>
                    <a:lstStyle/>
                    <a:p>
                      <a:r>
                        <a:rPr kumimoji="1" lang="ja-JP" altLang="en-US" sz="1400" dirty="0"/>
                        <a:t>コマンド</a:t>
                      </a:r>
                    </a:p>
                  </a:txBody>
                  <a:tcPr/>
                </a:tc>
                <a:tc>
                  <a:txBody>
                    <a:bodyPr/>
                    <a:lstStyle/>
                    <a:p>
                      <a:r>
                        <a:rPr kumimoji="1" lang="ja-JP" altLang="en-US" sz="1400" dirty="0"/>
                        <a:t>説明</a:t>
                      </a:r>
                    </a:p>
                  </a:txBody>
                  <a:tcPr/>
                </a:tc>
                <a:extLst>
                  <a:ext uri="{0D108BD9-81ED-4DB2-BD59-A6C34878D82A}">
                    <a16:rowId xmlns:a16="http://schemas.microsoft.com/office/drawing/2014/main" val="2808897411"/>
                  </a:ext>
                </a:extLst>
              </a:tr>
              <a:tr h="0">
                <a:tc>
                  <a:txBody>
                    <a:bodyPr/>
                    <a:lstStyle/>
                    <a:p>
                      <a:r>
                        <a:rPr kumimoji="1" lang="en-US" altLang="ja-JP" sz="1400" dirty="0"/>
                        <a:t>search</a:t>
                      </a:r>
                      <a:endParaRPr kumimoji="1" lang="ja-JP" altLang="en-US" sz="1400" dirty="0"/>
                    </a:p>
                  </a:txBody>
                  <a:tcPr/>
                </a:tc>
                <a:tc>
                  <a:txBody>
                    <a:bodyPr/>
                    <a:lstStyle/>
                    <a:p>
                      <a:r>
                        <a:rPr kumimoji="1" lang="ja-JP" altLang="en-US" sz="1400" dirty="0"/>
                        <a:t>検索</a:t>
                      </a:r>
                    </a:p>
                  </a:txBody>
                  <a:tcPr/>
                </a:tc>
                <a:extLst>
                  <a:ext uri="{0D108BD9-81ED-4DB2-BD59-A6C34878D82A}">
                    <a16:rowId xmlns:a16="http://schemas.microsoft.com/office/drawing/2014/main" val="1444858154"/>
                  </a:ext>
                </a:extLst>
              </a:tr>
              <a:tr h="0">
                <a:tc>
                  <a:txBody>
                    <a:bodyPr/>
                    <a:lstStyle/>
                    <a:p>
                      <a:r>
                        <a:rPr kumimoji="1" lang="en-US" altLang="ja-JP" sz="1400" dirty="0"/>
                        <a:t>resize</a:t>
                      </a:r>
                      <a:endParaRPr kumimoji="1" lang="ja-JP" altLang="en-US" sz="1400" dirty="0"/>
                    </a:p>
                  </a:txBody>
                  <a:tcPr/>
                </a:tc>
                <a:tc>
                  <a:txBody>
                    <a:bodyPr/>
                    <a:lstStyle/>
                    <a:p>
                      <a:r>
                        <a:rPr kumimoji="1" lang="ja-JP" altLang="en-US" sz="1400" dirty="0"/>
                        <a:t>列のサイズ調整</a:t>
                      </a:r>
                    </a:p>
                  </a:txBody>
                  <a:tcPr/>
                </a:tc>
                <a:extLst>
                  <a:ext uri="{0D108BD9-81ED-4DB2-BD59-A6C34878D82A}">
                    <a16:rowId xmlns:a16="http://schemas.microsoft.com/office/drawing/2014/main" val="1734327901"/>
                  </a:ext>
                </a:extLst>
              </a:tr>
              <a:tr h="0">
                <a:tc>
                  <a:txBody>
                    <a:bodyPr/>
                    <a:lstStyle/>
                    <a:p>
                      <a:r>
                        <a:rPr kumimoji="1" lang="en-US" altLang="ja-JP" sz="1400" dirty="0"/>
                        <a:t>places</a:t>
                      </a:r>
                      <a:endParaRPr kumimoji="1" lang="ja-JP" altLang="en-US" sz="1400" dirty="0"/>
                    </a:p>
                  </a:txBody>
                  <a:tcPr/>
                </a:tc>
                <a:tc>
                  <a:txBody>
                    <a:bodyPr/>
                    <a:lstStyle/>
                    <a:p>
                      <a:r>
                        <a:rPr kumimoji="1" lang="ja-JP" altLang="en-US" sz="1400" dirty="0"/>
                        <a:t>ルートフォルダ</a:t>
                      </a:r>
                    </a:p>
                  </a:txBody>
                  <a:tcPr/>
                </a:tc>
                <a:extLst>
                  <a:ext uri="{0D108BD9-81ED-4DB2-BD59-A6C34878D82A}">
                    <a16:rowId xmlns:a16="http://schemas.microsoft.com/office/drawing/2014/main" val="2011897297"/>
                  </a:ext>
                </a:extLst>
              </a:tr>
              <a:tr h="0">
                <a:tc>
                  <a:txBody>
                    <a:bodyPr/>
                    <a:lstStyle/>
                    <a:p>
                      <a:r>
                        <a:rPr kumimoji="1" lang="en-US" altLang="ja-JP" sz="1400" dirty="0" err="1"/>
                        <a:t>quicklook</a:t>
                      </a:r>
                      <a:endParaRPr kumimoji="1" lang="ja-JP" altLang="en-US" sz="1400" dirty="0"/>
                    </a:p>
                  </a:txBody>
                  <a:tcPr/>
                </a:tc>
                <a:tc>
                  <a:txBody>
                    <a:bodyPr/>
                    <a:lstStyle/>
                    <a:p>
                      <a:r>
                        <a:rPr kumimoji="1" lang="ja-JP" altLang="en-US" sz="1400" dirty="0"/>
                        <a:t>プレビュー</a:t>
                      </a:r>
                    </a:p>
                  </a:txBody>
                  <a:tcPr/>
                </a:tc>
                <a:extLst>
                  <a:ext uri="{0D108BD9-81ED-4DB2-BD59-A6C34878D82A}">
                    <a16:rowId xmlns:a16="http://schemas.microsoft.com/office/drawing/2014/main" val="2204471084"/>
                  </a:ext>
                </a:extLst>
              </a:tr>
              <a:tr h="0">
                <a:tc>
                  <a:txBody>
                    <a:bodyPr/>
                    <a:lstStyle/>
                    <a:p>
                      <a:r>
                        <a:rPr kumimoji="1" lang="en-US" altLang="ja-JP" sz="1400" dirty="0" err="1"/>
                        <a:t>netmount</a:t>
                      </a:r>
                      <a:endParaRPr kumimoji="1" lang="ja-JP" altLang="en-US" sz="1400" dirty="0"/>
                    </a:p>
                  </a:txBody>
                  <a:tcPr/>
                </a:tc>
                <a:tc>
                  <a:txBody>
                    <a:bodyPr/>
                    <a:lstStyle/>
                    <a:p>
                      <a:r>
                        <a:rPr kumimoji="1" lang="ja-JP" altLang="en-US" sz="1400" dirty="0"/>
                        <a:t>ネットマウント</a:t>
                      </a:r>
                    </a:p>
                  </a:txBody>
                  <a:tcPr/>
                </a:tc>
                <a:extLst>
                  <a:ext uri="{0D108BD9-81ED-4DB2-BD59-A6C34878D82A}">
                    <a16:rowId xmlns:a16="http://schemas.microsoft.com/office/drawing/2014/main" val="32225055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err="1"/>
                        <a:t>netunmount</a:t>
                      </a:r>
                      <a:endParaRPr kumimoji="1" lang="ja-JP"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ネットアンマウント</a:t>
                      </a:r>
                    </a:p>
                  </a:txBody>
                  <a:tcPr/>
                </a:tc>
                <a:extLst>
                  <a:ext uri="{0D108BD9-81ED-4DB2-BD59-A6C34878D82A}">
                    <a16:rowId xmlns:a16="http://schemas.microsoft.com/office/drawing/2014/main" val="1372971423"/>
                  </a:ext>
                </a:extLst>
              </a:tr>
              <a:tr h="0">
                <a:tc>
                  <a:txBody>
                    <a:bodyPr/>
                    <a:lstStyle/>
                    <a:p>
                      <a:r>
                        <a:rPr kumimoji="1" lang="en-US" altLang="ja-JP" sz="1400" dirty="0"/>
                        <a:t>help</a:t>
                      </a:r>
                      <a:endParaRPr kumimoji="1" lang="ja-JP" altLang="en-US" sz="1400" dirty="0"/>
                    </a:p>
                  </a:txBody>
                  <a:tcPr/>
                </a:tc>
                <a:tc>
                  <a:txBody>
                    <a:bodyPr/>
                    <a:lstStyle/>
                    <a:p>
                      <a:r>
                        <a:rPr kumimoji="1" lang="ja-JP" altLang="en-US" sz="1400" dirty="0"/>
                        <a:t>ヘルプ</a:t>
                      </a:r>
                    </a:p>
                  </a:txBody>
                  <a:tcPr/>
                </a:tc>
                <a:extLst>
                  <a:ext uri="{0D108BD9-81ED-4DB2-BD59-A6C34878D82A}">
                    <a16:rowId xmlns:a16="http://schemas.microsoft.com/office/drawing/2014/main" val="3935973711"/>
                  </a:ext>
                </a:extLst>
              </a:tr>
              <a:tr h="0">
                <a:tc>
                  <a:txBody>
                    <a:bodyPr/>
                    <a:lstStyle/>
                    <a:p>
                      <a:r>
                        <a:rPr kumimoji="1" lang="en-US" altLang="ja-JP" sz="1400" dirty="0"/>
                        <a:t>extract</a:t>
                      </a:r>
                      <a:endParaRPr kumimoji="1" lang="ja-JP" altLang="en-US" sz="1400" dirty="0"/>
                    </a:p>
                  </a:txBody>
                  <a:tcPr/>
                </a:tc>
                <a:tc>
                  <a:txBody>
                    <a:bodyPr/>
                    <a:lstStyle/>
                    <a:p>
                      <a:r>
                        <a:rPr kumimoji="1" lang="ja-JP" altLang="en-US" sz="1400" dirty="0"/>
                        <a:t>解凍</a:t>
                      </a:r>
                    </a:p>
                  </a:txBody>
                  <a:tcPr/>
                </a:tc>
                <a:extLst>
                  <a:ext uri="{0D108BD9-81ED-4DB2-BD59-A6C34878D82A}">
                    <a16:rowId xmlns:a16="http://schemas.microsoft.com/office/drawing/2014/main" val="705005279"/>
                  </a:ext>
                </a:extLst>
              </a:tr>
              <a:tr h="0">
                <a:tc>
                  <a:txBody>
                    <a:bodyPr/>
                    <a:lstStyle/>
                    <a:p>
                      <a:r>
                        <a:rPr kumimoji="1" lang="en-US" altLang="ja-JP" sz="1400" dirty="0"/>
                        <a:t>archive</a:t>
                      </a:r>
                      <a:endParaRPr kumimoji="1" lang="ja-JP" altLang="en-US" sz="1400" dirty="0"/>
                    </a:p>
                  </a:txBody>
                  <a:tcPr/>
                </a:tc>
                <a:tc>
                  <a:txBody>
                    <a:bodyPr/>
                    <a:lstStyle/>
                    <a:p>
                      <a:r>
                        <a:rPr kumimoji="1" lang="ja-JP" altLang="en-US" sz="1400" dirty="0"/>
                        <a:t>圧縮</a:t>
                      </a:r>
                    </a:p>
                  </a:txBody>
                  <a:tcPr/>
                </a:tc>
                <a:extLst>
                  <a:ext uri="{0D108BD9-81ED-4DB2-BD59-A6C34878D82A}">
                    <a16:rowId xmlns:a16="http://schemas.microsoft.com/office/drawing/2014/main" val="3033943240"/>
                  </a:ext>
                </a:extLst>
              </a:tr>
              <a:tr h="0">
                <a:tc>
                  <a:txBody>
                    <a:bodyPr/>
                    <a:lstStyle/>
                    <a:p>
                      <a:r>
                        <a:rPr kumimoji="1" lang="en-US" altLang="ja-JP" sz="1400" dirty="0" err="1"/>
                        <a:t>chmod</a:t>
                      </a:r>
                      <a:endParaRPr kumimoji="1" lang="ja-JP"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権限変更</a:t>
                      </a:r>
                    </a:p>
                  </a:txBody>
                  <a:tcPr/>
                </a:tc>
                <a:extLst>
                  <a:ext uri="{0D108BD9-81ED-4DB2-BD59-A6C34878D82A}">
                    <a16:rowId xmlns:a16="http://schemas.microsoft.com/office/drawing/2014/main" val="1585506264"/>
                  </a:ext>
                </a:extLst>
              </a:tr>
              <a:tr h="182880">
                <a:tc>
                  <a:txBody>
                    <a:bodyPr/>
                    <a:lstStyle/>
                    <a:p>
                      <a:r>
                        <a:rPr kumimoji="1" lang="en-US" altLang="ja-JP" sz="1400" dirty="0"/>
                        <a:t>edit</a:t>
                      </a:r>
                      <a:endParaRPr kumimoji="1" lang="ja-JP"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テキスト編集</a:t>
                      </a:r>
                    </a:p>
                  </a:txBody>
                  <a:tcPr/>
                </a:tc>
                <a:extLst>
                  <a:ext uri="{0D108BD9-81ED-4DB2-BD59-A6C34878D82A}">
                    <a16:rowId xmlns:a16="http://schemas.microsoft.com/office/drawing/2014/main" val="2435763248"/>
                  </a:ext>
                </a:extLst>
              </a:tr>
            </a:tbl>
          </a:graphicData>
        </a:graphic>
      </p:graphicFrame>
    </p:spTree>
    <p:custDataLst>
      <p:tags r:id="rId1"/>
    </p:custDataLst>
    <p:extLst>
      <p:ext uri="{BB962C8B-B14F-4D97-AF65-F5344CB8AC3E}">
        <p14:creationId xmlns:p14="http://schemas.microsoft.com/office/powerpoint/2010/main" val="501411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タイトル 1"/>
          <p:cNvSpPr>
            <a:spLocks noGrp="1"/>
          </p:cNvSpPr>
          <p:nvPr>
            <p:ph type="title" idx="4294967295"/>
          </p:nvPr>
        </p:nvSpPr>
        <p:spPr>
          <a:xfrm>
            <a:off x="276894"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４ー２．</a:t>
            </a:r>
            <a:r>
              <a:rPr lang="en-US" altLang="ja-JP" sz="2800" dirty="0" err="1">
                <a:solidFill>
                  <a:schemeClr val="tx2"/>
                </a:solidFill>
                <a:latin typeface="Meiryo UI" pitchFamily="50" charset="-128"/>
                <a:ea typeface="Meiryo UI" pitchFamily="50" charset="-128"/>
                <a:cs typeface="Meiryo UI" pitchFamily="50" charset="-128"/>
              </a:rPr>
              <a:t>Elfinder</a:t>
            </a:r>
            <a:r>
              <a:rPr lang="ja-JP" altLang="en-US" sz="2800" dirty="0">
                <a:solidFill>
                  <a:schemeClr val="tx2"/>
                </a:solidFill>
                <a:latin typeface="Meiryo UI" pitchFamily="50" charset="-128"/>
                <a:ea typeface="Meiryo UI" pitchFamily="50" charset="-128"/>
                <a:cs typeface="Meiryo UI" pitchFamily="50" charset="-128"/>
              </a:rPr>
              <a:t>の不要機能を削除</a:t>
            </a:r>
            <a:endParaRPr lang="ja-JP" altLang="en-US" sz="16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17</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 name="テキスト ボックス 1">
            <a:extLst>
              <a:ext uri="{FF2B5EF4-FFF2-40B4-BE49-F238E27FC236}">
                <a16:creationId xmlns:a16="http://schemas.microsoft.com/office/drawing/2014/main" id="{F3BBDA3D-26F4-4E20-BF3A-40B3A36AC675}"/>
              </a:ext>
            </a:extLst>
          </p:cNvPr>
          <p:cNvSpPr txBox="1"/>
          <p:nvPr/>
        </p:nvSpPr>
        <p:spPr>
          <a:xfrm>
            <a:off x="219744" y="985366"/>
            <a:ext cx="8516042" cy="369332"/>
          </a:xfrm>
          <a:prstGeom prst="rect">
            <a:avLst/>
          </a:prstGeom>
        </p:spPr>
        <p:txBody>
          <a:bodyPr wrap="square">
            <a:spAutoFit/>
          </a:bodyPr>
          <a:lstStyle>
            <a:defPPr>
              <a:defRPr lang="ja-JP"/>
            </a:defPPr>
            <a:lvl1pPr>
              <a:defRPr>
                <a:solidFill>
                  <a:srgbClr val="000000"/>
                </a:solidFill>
                <a:latin typeface="Meiryo" panose="020B0604030504040204" pitchFamily="50" charset="-128"/>
                <a:ea typeface="Meiryo" panose="020B0604030504040204" pitchFamily="50" charset="-128"/>
              </a:defRPr>
            </a:lvl1pPr>
          </a:lstStyle>
          <a:p>
            <a:r>
              <a:rPr lang="ja-JP" altLang="en-US" dirty="0">
                <a:latin typeface="ＭＳ Ｐゴシック" panose="020B0600070205080204" pitchFamily="50" charset="-128"/>
                <a:ea typeface="ＭＳ Ｐゴシック" panose="020B0600070205080204" pitchFamily="50" charset="-128"/>
              </a:rPr>
              <a:t>不要機能のソースを削除してカスタマイズする。</a:t>
            </a:r>
            <a:endParaRPr lang="en-US" altLang="ja-JP" dirty="0">
              <a:latin typeface="ＭＳ Ｐゴシック" panose="020B0600070205080204" pitchFamily="50" charset="-128"/>
              <a:ea typeface="ＭＳ Ｐゴシック" panose="020B0600070205080204" pitchFamily="50" charset="-128"/>
            </a:endParaRPr>
          </a:p>
        </p:txBody>
      </p:sp>
      <p:pic>
        <p:nvPicPr>
          <p:cNvPr id="6" name="図 5">
            <a:extLst>
              <a:ext uri="{FF2B5EF4-FFF2-40B4-BE49-F238E27FC236}">
                <a16:creationId xmlns:a16="http://schemas.microsoft.com/office/drawing/2014/main" id="{095D5A72-4DA3-4852-BA95-2932A5F8EA4E}"/>
              </a:ext>
            </a:extLst>
          </p:cNvPr>
          <p:cNvPicPr>
            <a:picLocks noChangeAspect="1"/>
          </p:cNvPicPr>
          <p:nvPr/>
        </p:nvPicPr>
        <p:blipFill>
          <a:blip r:embed="rId4"/>
          <a:stretch>
            <a:fillRect/>
          </a:stretch>
        </p:blipFill>
        <p:spPr>
          <a:xfrm>
            <a:off x="0" y="1354698"/>
            <a:ext cx="7292340" cy="3021330"/>
          </a:xfrm>
          <a:prstGeom prst="rect">
            <a:avLst/>
          </a:prstGeom>
        </p:spPr>
      </p:pic>
      <p:pic>
        <p:nvPicPr>
          <p:cNvPr id="5" name="図 4">
            <a:extLst>
              <a:ext uri="{FF2B5EF4-FFF2-40B4-BE49-F238E27FC236}">
                <a16:creationId xmlns:a16="http://schemas.microsoft.com/office/drawing/2014/main" id="{5A189604-E095-4BCB-A1C6-B9F98B5CC7C3}"/>
              </a:ext>
            </a:extLst>
          </p:cNvPr>
          <p:cNvPicPr>
            <a:picLocks noChangeAspect="1"/>
          </p:cNvPicPr>
          <p:nvPr/>
        </p:nvPicPr>
        <p:blipFill>
          <a:blip r:embed="rId5"/>
          <a:stretch>
            <a:fillRect/>
          </a:stretch>
        </p:blipFill>
        <p:spPr>
          <a:xfrm>
            <a:off x="1851660" y="3836670"/>
            <a:ext cx="7292340" cy="3021330"/>
          </a:xfrm>
          <a:prstGeom prst="rect">
            <a:avLst/>
          </a:prstGeom>
        </p:spPr>
      </p:pic>
      <p:sp>
        <p:nvSpPr>
          <p:cNvPr id="7" name="テキスト ボックス 6">
            <a:extLst>
              <a:ext uri="{FF2B5EF4-FFF2-40B4-BE49-F238E27FC236}">
                <a16:creationId xmlns:a16="http://schemas.microsoft.com/office/drawing/2014/main" id="{E79B329B-3543-4F9D-B730-28761A282A81}"/>
              </a:ext>
            </a:extLst>
          </p:cNvPr>
          <p:cNvSpPr txBox="1"/>
          <p:nvPr/>
        </p:nvSpPr>
        <p:spPr>
          <a:xfrm>
            <a:off x="307975" y="5249786"/>
            <a:ext cx="1030968" cy="369332"/>
          </a:xfrm>
          <a:prstGeom prst="rect">
            <a:avLst/>
          </a:prstGeom>
          <a:noFill/>
        </p:spPr>
        <p:txBody>
          <a:bodyPr wrap="square" rtlCol="0">
            <a:spAutoFit/>
          </a:bodyPr>
          <a:lstStyle/>
          <a:p>
            <a:r>
              <a:rPr lang="ja-JP" altLang="en-US" dirty="0"/>
              <a:t>旧ソース</a:t>
            </a:r>
            <a:endParaRPr kumimoji="1" lang="ja-JP" altLang="en-US" dirty="0"/>
          </a:p>
        </p:txBody>
      </p:sp>
      <p:sp>
        <p:nvSpPr>
          <p:cNvPr id="17" name="テキスト ボックス 16">
            <a:extLst>
              <a:ext uri="{FF2B5EF4-FFF2-40B4-BE49-F238E27FC236}">
                <a16:creationId xmlns:a16="http://schemas.microsoft.com/office/drawing/2014/main" id="{E27C461D-DBAB-42C2-880B-9735C49B2227}"/>
              </a:ext>
            </a:extLst>
          </p:cNvPr>
          <p:cNvSpPr txBox="1"/>
          <p:nvPr/>
        </p:nvSpPr>
        <p:spPr>
          <a:xfrm>
            <a:off x="7767411" y="2311365"/>
            <a:ext cx="1030968" cy="369332"/>
          </a:xfrm>
          <a:prstGeom prst="rect">
            <a:avLst/>
          </a:prstGeom>
          <a:noFill/>
        </p:spPr>
        <p:txBody>
          <a:bodyPr wrap="square" rtlCol="0">
            <a:spAutoFit/>
          </a:bodyPr>
          <a:lstStyle/>
          <a:p>
            <a:r>
              <a:rPr lang="ja-JP" altLang="en-US" dirty="0"/>
              <a:t>新ソース</a:t>
            </a:r>
            <a:endParaRPr kumimoji="1" lang="ja-JP" altLang="en-US" dirty="0"/>
          </a:p>
        </p:txBody>
      </p:sp>
    </p:spTree>
    <p:custDataLst>
      <p:tags r:id="rId1"/>
    </p:custDataLst>
    <p:extLst>
      <p:ext uri="{BB962C8B-B14F-4D97-AF65-F5344CB8AC3E}">
        <p14:creationId xmlns:p14="http://schemas.microsoft.com/office/powerpoint/2010/main" val="1174261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280CD156-893D-478C-B60C-35AAC28E6EC8}"/>
              </a:ext>
            </a:extLst>
          </p:cNvPr>
          <p:cNvPicPr>
            <a:picLocks noChangeAspect="1"/>
          </p:cNvPicPr>
          <p:nvPr/>
        </p:nvPicPr>
        <p:blipFill>
          <a:blip r:embed="rId4"/>
          <a:stretch>
            <a:fillRect/>
          </a:stretch>
        </p:blipFill>
        <p:spPr>
          <a:xfrm>
            <a:off x="0" y="4049854"/>
            <a:ext cx="9144000" cy="2371725"/>
          </a:xfrm>
          <a:prstGeom prst="rect">
            <a:avLst/>
          </a:prstGeom>
        </p:spPr>
      </p:pic>
      <p:sp>
        <p:nvSpPr>
          <p:cNvPr id="4098" name="タイトル 1"/>
          <p:cNvSpPr>
            <a:spLocks noGrp="1"/>
          </p:cNvSpPr>
          <p:nvPr>
            <p:ph type="title" idx="4294967295"/>
          </p:nvPr>
        </p:nvSpPr>
        <p:spPr>
          <a:xfrm>
            <a:off x="276894"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４ー３．</a:t>
            </a:r>
            <a:r>
              <a:rPr lang="en-US" altLang="ja-JP" sz="2800" dirty="0" err="1">
                <a:solidFill>
                  <a:schemeClr val="tx2"/>
                </a:solidFill>
                <a:latin typeface="Meiryo UI" pitchFamily="50" charset="-128"/>
                <a:ea typeface="Meiryo UI" pitchFamily="50" charset="-128"/>
                <a:cs typeface="Meiryo UI" pitchFamily="50" charset="-128"/>
              </a:rPr>
              <a:t>Elfinder</a:t>
            </a:r>
            <a:r>
              <a:rPr lang="ja-JP" altLang="en-US" sz="2800" dirty="0">
                <a:solidFill>
                  <a:schemeClr val="tx2"/>
                </a:solidFill>
                <a:latin typeface="Meiryo UI" pitchFamily="50" charset="-128"/>
                <a:ea typeface="Meiryo UI" pitchFamily="50" charset="-128"/>
                <a:cs typeface="Meiryo UI" pitchFamily="50" charset="-128"/>
              </a:rPr>
              <a:t>の</a:t>
            </a:r>
            <a:r>
              <a:rPr lang="en-US" altLang="ja-JP" sz="2800" dirty="0">
                <a:solidFill>
                  <a:schemeClr val="tx2"/>
                </a:solidFill>
                <a:latin typeface="Meiryo UI" pitchFamily="50" charset="-128"/>
                <a:ea typeface="Meiryo UI" pitchFamily="50" charset="-128"/>
                <a:cs typeface="Meiryo UI" pitchFamily="50" charset="-128"/>
              </a:rPr>
              <a:t>Ajax</a:t>
            </a:r>
            <a:r>
              <a:rPr lang="ja-JP" altLang="en-US" sz="2800" dirty="0">
                <a:solidFill>
                  <a:schemeClr val="tx2"/>
                </a:solidFill>
                <a:latin typeface="Meiryo UI" pitchFamily="50" charset="-128"/>
                <a:ea typeface="Meiryo UI" pitchFamily="50" charset="-128"/>
                <a:cs typeface="Meiryo UI" pitchFamily="50" charset="-128"/>
              </a:rPr>
              <a:t>通信をカスタマイズ</a:t>
            </a:r>
            <a:endParaRPr lang="ja-JP" altLang="en-US" sz="16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18</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 name="テキスト ボックス 1">
            <a:extLst>
              <a:ext uri="{FF2B5EF4-FFF2-40B4-BE49-F238E27FC236}">
                <a16:creationId xmlns:a16="http://schemas.microsoft.com/office/drawing/2014/main" id="{F3BBDA3D-26F4-4E20-BF3A-40B3A36AC675}"/>
              </a:ext>
            </a:extLst>
          </p:cNvPr>
          <p:cNvSpPr txBox="1"/>
          <p:nvPr/>
        </p:nvSpPr>
        <p:spPr>
          <a:xfrm>
            <a:off x="219744" y="985366"/>
            <a:ext cx="8516042" cy="369332"/>
          </a:xfrm>
          <a:prstGeom prst="rect">
            <a:avLst/>
          </a:prstGeom>
        </p:spPr>
        <p:txBody>
          <a:bodyPr wrap="square">
            <a:spAutoFit/>
          </a:bodyPr>
          <a:lstStyle>
            <a:defPPr>
              <a:defRPr lang="ja-JP"/>
            </a:defPPr>
            <a:lvl1pPr>
              <a:defRPr>
                <a:solidFill>
                  <a:srgbClr val="000000"/>
                </a:solidFill>
                <a:latin typeface="Meiryo" panose="020B0604030504040204" pitchFamily="50" charset="-128"/>
                <a:ea typeface="Meiryo" panose="020B0604030504040204" pitchFamily="50" charset="-128"/>
              </a:defRPr>
            </a:lvl1pPr>
          </a:lstStyle>
          <a:p>
            <a:r>
              <a:rPr lang="ja-JP" altLang="en-US" dirty="0">
                <a:latin typeface="ＭＳ Ｐゴシック" panose="020B0600070205080204" pitchFamily="50" charset="-128"/>
                <a:ea typeface="ＭＳ Ｐゴシック" panose="020B0600070205080204" pitchFamily="50" charset="-128"/>
              </a:rPr>
              <a:t>まず</a:t>
            </a:r>
            <a:r>
              <a:rPr lang="en-US" altLang="ja-JP" dirty="0" err="1">
                <a:latin typeface="ＭＳ Ｐゴシック" panose="020B0600070205080204" pitchFamily="50" charset="-128"/>
                <a:ea typeface="ＭＳ Ｐゴシック" panose="020B0600070205080204" pitchFamily="50" charset="-128"/>
              </a:rPr>
              <a:t>elfinder</a:t>
            </a:r>
            <a:r>
              <a:rPr lang="ja-JP" altLang="en-US" dirty="0">
                <a:latin typeface="ＭＳ Ｐゴシック" panose="020B0600070205080204" pitchFamily="50" charset="-128"/>
                <a:ea typeface="ＭＳ Ｐゴシック" panose="020B0600070205080204" pitchFamily="50" charset="-128"/>
              </a:rPr>
              <a:t>の送信先</a:t>
            </a:r>
            <a:r>
              <a:rPr lang="en-US" altLang="ja-JP" dirty="0">
                <a:latin typeface="ＭＳ Ｐゴシック" panose="020B0600070205080204" pitchFamily="50" charset="-128"/>
                <a:ea typeface="ＭＳ Ｐゴシック" panose="020B0600070205080204" pitchFamily="50" charset="-128"/>
              </a:rPr>
              <a:t>URL</a:t>
            </a:r>
            <a:r>
              <a:rPr lang="ja-JP" altLang="en-US" dirty="0">
                <a:latin typeface="ＭＳ Ｐゴシック" panose="020B0600070205080204" pitchFamily="50" charset="-128"/>
                <a:ea typeface="ＭＳ Ｐゴシック" panose="020B0600070205080204" pitchFamily="50" charset="-128"/>
              </a:rPr>
              <a:t>に</a:t>
            </a:r>
            <a:r>
              <a:rPr lang="en-US" altLang="ja-JP" dirty="0">
                <a:latin typeface="ＭＳ Ｐゴシック" panose="020B0600070205080204" pitchFamily="50" charset="-128"/>
                <a:ea typeface="ＭＳ Ｐゴシック" panose="020B0600070205080204" pitchFamily="50" charset="-128"/>
              </a:rPr>
              <a:t>EFW</a:t>
            </a:r>
            <a:r>
              <a:rPr lang="ja-JP" altLang="en-US" dirty="0">
                <a:latin typeface="ＭＳ Ｐゴシック" panose="020B0600070205080204" pitchFamily="50" charset="-128"/>
                <a:ea typeface="ＭＳ Ｐゴシック" panose="020B0600070205080204" pitchFamily="50" charset="-128"/>
              </a:rPr>
              <a:t>の各</a:t>
            </a:r>
            <a:r>
              <a:rPr lang="en-US" altLang="ja-JP" dirty="0">
                <a:latin typeface="ＭＳ Ｐゴシック" panose="020B0600070205080204" pitchFamily="50" charset="-128"/>
                <a:ea typeface="ＭＳ Ｐゴシック" panose="020B0600070205080204" pitchFamily="50" charset="-128"/>
              </a:rPr>
              <a:t>servlet</a:t>
            </a:r>
            <a:r>
              <a:rPr lang="ja-JP" altLang="en-US" dirty="0">
                <a:latin typeface="ＭＳ Ｐゴシック" panose="020B0600070205080204" pitchFamily="50" charset="-128"/>
                <a:ea typeface="ＭＳ Ｐゴシック" panose="020B0600070205080204" pitchFamily="50" charset="-128"/>
              </a:rPr>
              <a:t>を設定する。</a:t>
            </a:r>
            <a:endParaRPr lang="en-US" altLang="ja-JP" dirty="0">
              <a:latin typeface="ＭＳ Ｐゴシック" panose="020B0600070205080204" pitchFamily="50" charset="-128"/>
              <a:ea typeface="ＭＳ Ｐゴシック" panose="020B0600070205080204" pitchFamily="50" charset="-128"/>
            </a:endParaRPr>
          </a:p>
        </p:txBody>
      </p:sp>
      <p:sp>
        <p:nvSpPr>
          <p:cNvPr id="7" name="テキスト ボックス 6">
            <a:extLst>
              <a:ext uri="{FF2B5EF4-FFF2-40B4-BE49-F238E27FC236}">
                <a16:creationId xmlns:a16="http://schemas.microsoft.com/office/drawing/2014/main" id="{E79B329B-3543-4F9D-B730-28761A282A81}"/>
              </a:ext>
            </a:extLst>
          </p:cNvPr>
          <p:cNvSpPr txBox="1"/>
          <p:nvPr/>
        </p:nvSpPr>
        <p:spPr>
          <a:xfrm>
            <a:off x="446087" y="6466165"/>
            <a:ext cx="1030968" cy="369332"/>
          </a:xfrm>
          <a:prstGeom prst="rect">
            <a:avLst/>
          </a:prstGeom>
          <a:noFill/>
        </p:spPr>
        <p:txBody>
          <a:bodyPr wrap="square" rtlCol="0">
            <a:spAutoFit/>
          </a:bodyPr>
          <a:lstStyle/>
          <a:p>
            <a:r>
              <a:rPr lang="ja-JP" altLang="en-US" dirty="0"/>
              <a:t>旧ソース</a:t>
            </a:r>
            <a:endParaRPr kumimoji="1" lang="ja-JP" altLang="en-US" dirty="0"/>
          </a:p>
        </p:txBody>
      </p:sp>
      <p:sp>
        <p:nvSpPr>
          <p:cNvPr id="17" name="テキスト ボックス 16">
            <a:extLst>
              <a:ext uri="{FF2B5EF4-FFF2-40B4-BE49-F238E27FC236}">
                <a16:creationId xmlns:a16="http://schemas.microsoft.com/office/drawing/2014/main" id="{E27C461D-DBAB-42C2-880B-9735C49B2227}"/>
              </a:ext>
            </a:extLst>
          </p:cNvPr>
          <p:cNvSpPr txBox="1"/>
          <p:nvPr/>
        </p:nvSpPr>
        <p:spPr>
          <a:xfrm>
            <a:off x="6984320" y="6466165"/>
            <a:ext cx="1030968" cy="369332"/>
          </a:xfrm>
          <a:prstGeom prst="rect">
            <a:avLst/>
          </a:prstGeom>
          <a:noFill/>
        </p:spPr>
        <p:txBody>
          <a:bodyPr wrap="square" rtlCol="0">
            <a:spAutoFit/>
          </a:bodyPr>
          <a:lstStyle/>
          <a:p>
            <a:r>
              <a:rPr lang="ja-JP" altLang="en-US" dirty="0"/>
              <a:t>新ソース</a:t>
            </a:r>
            <a:endParaRPr kumimoji="1" lang="ja-JP" altLang="en-US" dirty="0"/>
          </a:p>
        </p:txBody>
      </p:sp>
      <p:pic>
        <p:nvPicPr>
          <p:cNvPr id="8" name="図 7">
            <a:extLst>
              <a:ext uri="{FF2B5EF4-FFF2-40B4-BE49-F238E27FC236}">
                <a16:creationId xmlns:a16="http://schemas.microsoft.com/office/drawing/2014/main" id="{3BB17890-64FC-45B5-8C6A-3074A409D47D}"/>
              </a:ext>
            </a:extLst>
          </p:cNvPr>
          <p:cNvPicPr>
            <a:picLocks noChangeAspect="1"/>
          </p:cNvPicPr>
          <p:nvPr/>
        </p:nvPicPr>
        <p:blipFill>
          <a:blip r:embed="rId5"/>
          <a:stretch>
            <a:fillRect/>
          </a:stretch>
        </p:blipFill>
        <p:spPr>
          <a:xfrm>
            <a:off x="0" y="1354698"/>
            <a:ext cx="6396038" cy="2281238"/>
          </a:xfrm>
          <a:prstGeom prst="rect">
            <a:avLst/>
          </a:prstGeom>
        </p:spPr>
      </p:pic>
      <p:sp>
        <p:nvSpPr>
          <p:cNvPr id="12" name="テキスト ボックス 11">
            <a:extLst>
              <a:ext uri="{FF2B5EF4-FFF2-40B4-BE49-F238E27FC236}">
                <a16:creationId xmlns:a16="http://schemas.microsoft.com/office/drawing/2014/main" id="{57EB4CD0-5843-46E9-860A-1BC94598AECB}"/>
              </a:ext>
            </a:extLst>
          </p:cNvPr>
          <p:cNvSpPr txBox="1"/>
          <p:nvPr/>
        </p:nvSpPr>
        <p:spPr>
          <a:xfrm>
            <a:off x="219744" y="3658229"/>
            <a:ext cx="8516042" cy="369332"/>
          </a:xfrm>
          <a:prstGeom prst="rect">
            <a:avLst/>
          </a:prstGeom>
        </p:spPr>
        <p:txBody>
          <a:bodyPr wrap="square">
            <a:spAutoFit/>
          </a:bodyPr>
          <a:lstStyle>
            <a:defPPr>
              <a:defRPr lang="ja-JP"/>
            </a:defPPr>
            <a:lvl1pPr>
              <a:defRPr>
                <a:solidFill>
                  <a:srgbClr val="000000"/>
                </a:solidFill>
                <a:latin typeface="Meiryo" panose="020B0604030504040204" pitchFamily="50" charset="-128"/>
                <a:ea typeface="Meiryo" panose="020B0604030504040204" pitchFamily="50" charset="-128"/>
              </a:defRPr>
            </a:lvl1pPr>
          </a:lstStyle>
          <a:p>
            <a:r>
              <a:rPr lang="ja-JP" altLang="en-US" dirty="0">
                <a:latin typeface="ＭＳ Ｐゴシック" panose="020B0600070205080204" pitchFamily="50" charset="-128"/>
                <a:ea typeface="ＭＳ Ｐゴシック" panose="020B0600070205080204" pitchFamily="50" charset="-128"/>
              </a:rPr>
              <a:t>次は、</a:t>
            </a:r>
            <a:r>
              <a:rPr lang="en-US" altLang="ja-JP" dirty="0">
                <a:latin typeface="ＭＳ Ｐゴシック" panose="020B0600070205080204" pitchFamily="50" charset="-128"/>
                <a:ea typeface="ＭＳ Ｐゴシック" panose="020B0600070205080204" pitchFamily="50" charset="-128"/>
              </a:rPr>
              <a:t>EFW</a:t>
            </a:r>
            <a:r>
              <a:rPr lang="ja-JP" altLang="en-US" dirty="0">
                <a:latin typeface="ＭＳ Ｐゴシック" panose="020B0600070205080204" pitchFamily="50" charset="-128"/>
                <a:ea typeface="ＭＳ Ｐゴシック" panose="020B0600070205080204" pitchFamily="50" charset="-128"/>
              </a:rPr>
              <a:t>のエラー処理を追加する。</a:t>
            </a:r>
            <a:endParaRPr lang="en-US" altLang="ja-JP" dirty="0">
              <a:latin typeface="ＭＳ Ｐゴシック" panose="020B0600070205080204" pitchFamily="50" charset="-128"/>
              <a:ea typeface="ＭＳ Ｐゴシック" panose="020B0600070205080204" pitchFamily="50" charset="-128"/>
            </a:endParaRPr>
          </a:p>
        </p:txBody>
      </p:sp>
    </p:spTree>
    <p:custDataLst>
      <p:tags r:id="rId1"/>
    </p:custDataLst>
    <p:extLst>
      <p:ext uri="{BB962C8B-B14F-4D97-AF65-F5344CB8AC3E}">
        <p14:creationId xmlns:p14="http://schemas.microsoft.com/office/powerpoint/2010/main" val="1192703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タイトル 1"/>
          <p:cNvSpPr>
            <a:spLocks noGrp="1"/>
          </p:cNvSpPr>
          <p:nvPr>
            <p:ph type="title" idx="4294967295"/>
          </p:nvPr>
        </p:nvSpPr>
        <p:spPr>
          <a:xfrm>
            <a:off x="276893" y="273922"/>
            <a:ext cx="8604273"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１ー１．</a:t>
            </a:r>
            <a:r>
              <a:rPr lang="en-US" altLang="ja-JP" sz="2800" dirty="0">
                <a:solidFill>
                  <a:schemeClr val="tx2"/>
                </a:solidFill>
                <a:latin typeface="Meiryo UI" pitchFamily="50" charset="-128"/>
                <a:ea typeface="Meiryo UI" pitchFamily="50" charset="-128"/>
                <a:cs typeface="Meiryo UI" pitchFamily="50" charset="-128"/>
              </a:rPr>
              <a:t>WEB</a:t>
            </a:r>
            <a:r>
              <a:rPr lang="ja-JP" altLang="en-US" sz="2800" dirty="0">
                <a:solidFill>
                  <a:schemeClr val="tx2"/>
                </a:solidFill>
                <a:latin typeface="Meiryo UI" pitchFamily="50" charset="-128"/>
                <a:ea typeface="Meiryo UI" pitchFamily="50" charset="-128"/>
                <a:cs typeface="Meiryo UI" pitchFamily="50" charset="-128"/>
              </a:rPr>
              <a:t>コンテンツのモジュール化</a:t>
            </a:r>
            <a:endParaRPr lang="ja-JP" altLang="en-US" sz="16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 name="テキスト ボックス 1">
            <a:extLst>
              <a:ext uri="{FF2B5EF4-FFF2-40B4-BE49-F238E27FC236}">
                <a16:creationId xmlns:a16="http://schemas.microsoft.com/office/drawing/2014/main" id="{F3BBDA3D-26F4-4E20-BF3A-40B3A36AC675}"/>
              </a:ext>
            </a:extLst>
          </p:cNvPr>
          <p:cNvSpPr txBox="1"/>
          <p:nvPr/>
        </p:nvSpPr>
        <p:spPr>
          <a:xfrm>
            <a:off x="219744" y="985366"/>
            <a:ext cx="8573192" cy="1200329"/>
          </a:xfrm>
          <a:prstGeom prst="rect">
            <a:avLst/>
          </a:prstGeom>
        </p:spPr>
        <p:txBody>
          <a:bodyPr>
            <a:spAutoFit/>
          </a:bodyPr>
          <a:lstStyle>
            <a:defPPr>
              <a:defRPr lang="ja-JP"/>
            </a:defPPr>
            <a:lvl1pPr>
              <a:defRPr>
                <a:solidFill>
                  <a:srgbClr val="000000"/>
                </a:solidFill>
                <a:latin typeface="Meiryo" panose="020B0604030504040204" pitchFamily="50" charset="-128"/>
                <a:ea typeface="Meiryo" panose="020B0604030504040204" pitchFamily="50" charset="-128"/>
              </a:defRPr>
            </a:lvl1pPr>
          </a:lstStyle>
          <a:p>
            <a:r>
              <a:rPr lang="en-US" altLang="ja-JP" b="1" dirty="0">
                <a:latin typeface="ＭＳ Ｐゴシック" panose="020B0600070205080204" pitchFamily="50" charset="-128"/>
                <a:ea typeface="ＭＳ Ｐゴシック" panose="020B0600070205080204" pitchFamily="50" charset="-128"/>
              </a:rPr>
              <a:t>WEB</a:t>
            </a:r>
            <a:r>
              <a:rPr lang="ja-JP" altLang="en-US" b="1" dirty="0">
                <a:latin typeface="ＭＳ Ｐゴシック" panose="020B0600070205080204" pitchFamily="50" charset="-128"/>
                <a:ea typeface="ＭＳ Ｐゴシック" panose="020B0600070205080204" pitchFamily="50" charset="-128"/>
              </a:rPr>
              <a:t>コンテンツのモジュール化とは</a:t>
            </a:r>
            <a:endParaRPr lang="en-US" altLang="ja-JP" b="1" dirty="0">
              <a:latin typeface="ＭＳ Ｐゴシック" panose="020B0600070205080204" pitchFamily="50" charset="-128"/>
              <a:ea typeface="ＭＳ Ｐゴシック" panose="020B0600070205080204" pitchFamily="50" charset="-128"/>
            </a:endParaRPr>
          </a:p>
          <a:p>
            <a:r>
              <a:rPr lang="en-US" altLang="ja-JP" dirty="0">
                <a:latin typeface="ＭＳ Ｐゴシック" panose="020B0600070205080204" pitchFamily="50" charset="-128"/>
                <a:ea typeface="ＭＳ Ｐゴシック" panose="020B0600070205080204" pitchFamily="50" charset="-128"/>
              </a:rPr>
              <a:t>Servlet 3.0</a:t>
            </a:r>
            <a:r>
              <a:rPr lang="ja-JP" altLang="en-US" dirty="0">
                <a:latin typeface="ＭＳ Ｐゴシック" panose="020B0600070205080204" pitchFamily="50" charset="-128"/>
                <a:ea typeface="ＭＳ Ｐゴシック" panose="020B0600070205080204" pitchFamily="50" charset="-128"/>
              </a:rPr>
              <a:t>では、</a:t>
            </a:r>
            <a:r>
              <a:rPr lang="en-US" altLang="ja-JP" dirty="0">
                <a:latin typeface="ＭＳ Ｐゴシック" panose="020B0600070205080204" pitchFamily="50" charset="-128"/>
                <a:ea typeface="ＭＳ Ｐゴシック" panose="020B0600070205080204" pitchFamily="50" charset="-128"/>
              </a:rPr>
              <a:t>WEB</a:t>
            </a:r>
            <a:r>
              <a:rPr lang="ja-JP" altLang="en-US" dirty="0">
                <a:latin typeface="ＭＳ Ｐゴシック" panose="020B0600070205080204" pitchFamily="50" charset="-128"/>
                <a:ea typeface="ＭＳ Ｐゴシック" panose="020B0600070205080204" pitchFamily="50" charset="-128"/>
              </a:rPr>
              <a:t>コンテンツのモジュール化機能が追加された。</a:t>
            </a:r>
            <a:r>
              <a:rPr lang="en-US" altLang="ja-JP" dirty="0">
                <a:latin typeface="ＭＳ Ｐゴシック" panose="020B0600070205080204" pitchFamily="50" charset="-128"/>
                <a:ea typeface="ＭＳ Ｐゴシック" panose="020B0600070205080204" pitchFamily="50" charset="-128"/>
              </a:rPr>
              <a:t>JAR</a:t>
            </a:r>
            <a:r>
              <a:rPr lang="ja-JP" altLang="en-US" dirty="0">
                <a:latin typeface="ＭＳ Ｐゴシック" panose="020B0600070205080204" pitchFamily="50" charset="-128"/>
                <a:ea typeface="ＭＳ Ｐゴシック" panose="020B0600070205080204" pitchFamily="50" charset="-128"/>
              </a:rPr>
              <a:t>ファイルの「</a:t>
            </a:r>
            <a:r>
              <a:rPr lang="en-US" altLang="ja-JP" dirty="0">
                <a:latin typeface="ＭＳ Ｐゴシック" panose="020B0600070205080204" pitchFamily="50" charset="-128"/>
                <a:ea typeface="ＭＳ Ｐゴシック" panose="020B0600070205080204" pitchFamily="50" charset="-128"/>
              </a:rPr>
              <a:t>META-INF/resources</a:t>
            </a:r>
            <a:r>
              <a:rPr lang="ja-JP" altLang="en-US" dirty="0">
                <a:latin typeface="ＭＳ Ｐゴシック" panose="020B0600070205080204" pitchFamily="50" charset="-128"/>
                <a:ea typeface="ＭＳ Ｐゴシック" panose="020B0600070205080204" pitchFamily="50" charset="-128"/>
              </a:rPr>
              <a:t>」配下に静的コンテンツや</a:t>
            </a:r>
            <a:r>
              <a:rPr lang="en-US" altLang="ja-JP" dirty="0">
                <a:latin typeface="ＭＳ Ｐゴシック" panose="020B0600070205080204" pitchFamily="50" charset="-128"/>
                <a:ea typeface="ＭＳ Ｐゴシック" panose="020B0600070205080204" pitchFamily="50" charset="-128"/>
              </a:rPr>
              <a:t>JSP</a:t>
            </a:r>
            <a:r>
              <a:rPr lang="ja-JP" altLang="en-US" dirty="0">
                <a:latin typeface="ＭＳ Ｐゴシック" panose="020B0600070205080204" pitchFamily="50" charset="-128"/>
                <a:ea typeface="ＭＳ Ｐゴシック" panose="020B0600070205080204" pitchFamily="50" charset="-128"/>
              </a:rPr>
              <a:t>を作成し、</a:t>
            </a:r>
            <a:r>
              <a:rPr lang="en-US" altLang="ja-JP" dirty="0">
                <a:latin typeface="ＭＳ Ｐゴシック" panose="020B0600070205080204" pitchFamily="50" charset="-128"/>
                <a:ea typeface="ＭＳ Ｐゴシック" panose="020B0600070205080204" pitchFamily="50" charset="-128"/>
              </a:rPr>
              <a:t>Web</a:t>
            </a:r>
            <a:r>
              <a:rPr lang="ja-JP" altLang="en-US" dirty="0">
                <a:latin typeface="ＭＳ Ｐゴシック" panose="020B0600070205080204" pitchFamily="50" charset="-128"/>
                <a:ea typeface="ＭＳ Ｐゴシック" panose="020B0600070205080204" pitchFamily="50" charset="-128"/>
              </a:rPr>
              <a:t>アプリケーションの「</a:t>
            </a:r>
            <a:r>
              <a:rPr lang="en-US" altLang="ja-JP" dirty="0">
                <a:latin typeface="ＭＳ Ｐゴシック" panose="020B0600070205080204" pitchFamily="50" charset="-128"/>
                <a:ea typeface="ＭＳ Ｐゴシック" panose="020B0600070205080204" pitchFamily="50" charset="-128"/>
              </a:rPr>
              <a:t>WEB-INF/lib</a:t>
            </a:r>
            <a:r>
              <a:rPr lang="ja-JP" altLang="en-US" dirty="0">
                <a:latin typeface="ＭＳ Ｐゴシック" panose="020B0600070205080204" pitchFamily="50" charset="-128"/>
                <a:ea typeface="ＭＳ Ｐゴシック" panose="020B0600070205080204" pitchFamily="50" charset="-128"/>
              </a:rPr>
              <a:t>」に</a:t>
            </a:r>
            <a:r>
              <a:rPr lang="en-US" altLang="ja-JP" dirty="0">
                <a:latin typeface="ＭＳ Ｐゴシック" panose="020B0600070205080204" pitchFamily="50" charset="-128"/>
                <a:ea typeface="ＭＳ Ｐゴシック" panose="020B0600070205080204" pitchFamily="50" charset="-128"/>
              </a:rPr>
              <a:t>JAR</a:t>
            </a:r>
            <a:r>
              <a:rPr lang="ja-JP" altLang="en-US" dirty="0">
                <a:latin typeface="ＭＳ Ｐゴシック" panose="020B0600070205080204" pitchFamily="50" charset="-128"/>
                <a:ea typeface="ＭＳ Ｐゴシック" panose="020B0600070205080204" pitchFamily="50" charset="-128"/>
              </a:rPr>
              <a:t>を配置することで、それらのファイルに</a:t>
            </a:r>
            <a:r>
              <a:rPr lang="en-US" altLang="ja-JP" dirty="0">
                <a:latin typeface="ＭＳ Ｐゴシック" panose="020B0600070205080204" pitchFamily="50" charset="-128"/>
                <a:ea typeface="ＭＳ Ｐゴシック" panose="020B0600070205080204" pitchFamily="50" charset="-128"/>
              </a:rPr>
              <a:t>Web</a:t>
            </a:r>
            <a:r>
              <a:rPr lang="ja-JP" altLang="en-US" dirty="0">
                <a:latin typeface="ＭＳ Ｐゴシック" panose="020B0600070205080204" pitchFamily="50" charset="-128"/>
                <a:ea typeface="ＭＳ Ｐゴシック" panose="020B0600070205080204" pitchFamily="50" charset="-128"/>
              </a:rPr>
              <a:t>からアクセスできる。</a:t>
            </a:r>
          </a:p>
        </p:txBody>
      </p:sp>
      <p:pic>
        <p:nvPicPr>
          <p:cNvPr id="1026" name="Picture 2" descr="図3　JSPのモジュール化">
            <a:extLst>
              <a:ext uri="{FF2B5EF4-FFF2-40B4-BE49-F238E27FC236}">
                <a16:creationId xmlns:a16="http://schemas.microsoft.com/office/drawing/2014/main" id="{50CE9B20-F197-4653-8BE3-97584CF462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744" y="2335164"/>
            <a:ext cx="3619500" cy="228600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959B837F-626F-4560-A748-10E1989BB902}"/>
              </a:ext>
            </a:extLst>
          </p:cNvPr>
          <p:cNvSpPr txBox="1"/>
          <p:nvPr/>
        </p:nvSpPr>
        <p:spPr>
          <a:xfrm>
            <a:off x="307975" y="5569545"/>
            <a:ext cx="8573192" cy="923330"/>
          </a:xfrm>
          <a:prstGeom prst="rect">
            <a:avLst/>
          </a:prstGeom>
        </p:spPr>
        <p:txBody>
          <a:bodyPr>
            <a:spAutoFit/>
          </a:bodyPr>
          <a:lstStyle>
            <a:defPPr>
              <a:defRPr lang="ja-JP"/>
            </a:defPPr>
            <a:lvl1pPr>
              <a:defRPr>
                <a:solidFill>
                  <a:srgbClr val="000000"/>
                </a:solidFill>
                <a:latin typeface="Meiryo" panose="020B0604030504040204" pitchFamily="50" charset="-128"/>
                <a:ea typeface="Meiryo" panose="020B0604030504040204" pitchFamily="50" charset="-128"/>
              </a:defRPr>
            </a:lvl1pPr>
          </a:lstStyle>
          <a:p>
            <a:r>
              <a:rPr lang="en-US" altLang="ja-JP" dirty="0">
                <a:latin typeface="ＭＳ Ｐゴシック" panose="020B0600070205080204" pitchFamily="50" charset="-128"/>
                <a:ea typeface="ＭＳ Ｐゴシック" panose="020B0600070205080204" pitchFamily="50" charset="-128"/>
              </a:rPr>
              <a:t>EFW</a:t>
            </a:r>
            <a:r>
              <a:rPr lang="ja-JP" altLang="en-US" dirty="0">
                <a:latin typeface="ＭＳ Ｐゴシック" panose="020B0600070205080204" pitchFamily="50" charset="-128"/>
                <a:ea typeface="ＭＳ Ｐゴシック" panose="020B0600070205080204" pitchFamily="50" charset="-128"/>
              </a:rPr>
              <a:t>フレームワークは、サーバ側のみのフレームワークではなく、クライアントの機能も豊富。クライアントのコンテンツとサーバのクラスを合わせて１つファイルにしたら、デプロイ便利のメリットがある。</a:t>
            </a:r>
            <a:endParaRPr lang="en-US" altLang="ja-JP" dirty="0">
              <a:latin typeface="ＭＳ Ｐゴシック" panose="020B0600070205080204" pitchFamily="50" charset="-128"/>
              <a:ea typeface="ＭＳ Ｐゴシック" panose="020B0600070205080204" pitchFamily="50" charset="-128"/>
            </a:endParaRPr>
          </a:p>
        </p:txBody>
      </p:sp>
      <p:pic>
        <p:nvPicPr>
          <p:cNvPr id="9" name="図 8">
            <a:extLst>
              <a:ext uri="{FF2B5EF4-FFF2-40B4-BE49-F238E27FC236}">
                <a16:creationId xmlns:a16="http://schemas.microsoft.com/office/drawing/2014/main" id="{CB36350F-B96D-4299-899F-5385B031BFD1}"/>
              </a:ext>
            </a:extLst>
          </p:cNvPr>
          <p:cNvPicPr>
            <a:picLocks noChangeAspect="1"/>
          </p:cNvPicPr>
          <p:nvPr/>
        </p:nvPicPr>
        <p:blipFill>
          <a:blip r:embed="rId5"/>
          <a:stretch>
            <a:fillRect/>
          </a:stretch>
        </p:blipFill>
        <p:spPr>
          <a:xfrm>
            <a:off x="4830320" y="3283545"/>
            <a:ext cx="2118168" cy="2286001"/>
          </a:xfrm>
          <a:prstGeom prst="rect">
            <a:avLst/>
          </a:prstGeom>
        </p:spPr>
      </p:pic>
      <p:pic>
        <p:nvPicPr>
          <p:cNvPr id="8" name="図 7">
            <a:extLst>
              <a:ext uri="{FF2B5EF4-FFF2-40B4-BE49-F238E27FC236}">
                <a16:creationId xmlns:a16="http://schemas.microsoft.com/office/drawing/2014/main" id="{0C575B0F-7829-47E0-BDF8-0A56F7059452}"/>
              </a:ext>
            </a:extLst>
          </p:cNvPr>
          <p:cNvPicPr>
            <a:picLocks noChangeAspect="1"/>
          </p:cNvPicPr>
          <p:nvPr/>
        </p:nvPicPr>
        <p:blipFill>
          <a:blip r:embed="rId6"/>
          <a:stretch>
            <a:fillRect/>
          </a:stretch>
        </p:blipFill>
        <p:spPr>
          <a:xfrm>
            <a:off x="6490609" y="2296431"/>
            <a:ext cx="2182076" cy="3273114"/>
          </a:xfrm>
          <a:prstGeom prst="rect">
            <a:avLst/>
          </a:prstGeom>
        </p:spPr>
      </p:pic>
    </p:spTree>
    <p:custDataLst>
      <p:tags r:id="rId1"/>
    </p:custDataLst>
    <p:extLst>
      <p:ext uri="{BB962C8B-B14F-4D97-AF65-F5344CB8AC3E}">
        <p14:creationId xmlns:p14="http://schemas.microsoft.com/office/powerpoint/2010/main" val="1765164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30AFEE2-DAEF-4EBE-B2B0-065C6068B55B}"/>
              </a:ext>
            </a:extLst>
          </p:cNvPr>
          <p:cNvPicPr>
            <a:picLocks noChangeAspect="1"/>
          </p:cNvPicPr>
          <p:nvPr/>
        </p:nvPicPr>
        <p:blipFill>
          <a:blip r:embed="rId4"/>
          <a:stretch>
            <a:fillRect/>
          </a:stretch>
        </p:blipFill>
        <p:spPr>
          <a:xfrm>
            <a:off x="0" y="1410778"/>
            <a:ext cx="9144000" cy="5429250"/>
          </a:xfrm>
          <a:prstGeom prst="rect">
            <a:avLst/>
          </a:prstGeom>
        </p:spPr>
      </p:pic>
      <p:sp>
        <p:nvSpPr>
          <p:cNvPr id="4098" name="タイトル 1"/>
          <p:cNvSpPr>
            <a:spLocks noGrp="1"/>
          </p:cNvSpPr>
          <p:nvPr>
            <p:ph type="title" idx="4294967295"/>
          </p:nvPr>
        </p:nvSpPr>
        <p:spPr>
          <a:xfrm>
            <a:off x="276894"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４ー４．</a:t>
            </a:r>
            <a:r>
              <a:rPr lang="en-US" altLang="ja-JP" sz="2800" dirty="0" err="1">
                <a:solidFill>
                  <a:schemeClr val="tx2"/>
                </a:solidFill>
                <a:latin typeface="Meiryo UI" pitchFamily="50" charset="-128"/>
                <a:ea typeface="Meiryo UI" pitchFamily="50" charset="-128"/>
                <a:cs typeface="Meiryo UI" pitchFamily="50" charset="-128"/>
              </a:rPr>
              <a:t>Elfinder</a:t>
            </a:r>
            <a:r>
              <a:rPr lang="ja-JP" altLang="en-US" sz="2800" dirty="0">
                <a:solidFill>
                  <a:schemeClr val="tx2"/>
                </a:solidFill>
                <a:latin typeface="Meiryo UI" pitchFamily="50" charset="-128"/>
                <a:ea typeface="Meiryo UI" pitchFamily="50" charset="-128"/>
                <a:cs typeface="Meiryo UI" pitchFamily="50" charset="-128"/>
              </a:rPr>
              <a:t>の</a:t>
            </a:r>
            <a:r>
              <a:rPr lang="en-US" altLang="ja-JP" sz="2800" dirty="0">
                <a:solidFill>
                  <a:schemeClr val="tx2"/>
                </a:solidFill>
                <a:latin typeface="Meiryo UI" pitchFamily="50" charset="-128"/>
                <a:ea typeface="Meiryo UI" pitchFamily="50" charset="-128"/>
                <a:cs typeface="Meiryo UI" pitchFamily="50" charset="-128"/>
              </a:rPr>
              <a:t>Upload</a:t>
            </a:r>
            <a:r>
              <a:rPr lang="ja-JP" altLang="en-US" sz="2800" dirty="0">
                <a:solidFill>
                  <a:schemeClr val="tx2"/>
                </a:solidFill>
                <a:latin typeface="Meiryo UI" pitchFamily="50" charset="-128"/>
                <a:ea typeface="Meiryo UI" pitchFamily="50" charset="-128"/>
                <a:cs typeface="Meiryo UI" pitchFamily="50" charset="-128"/>
              </a:rPr>
              <a:t>機能を簡略化</a:t>
            </a:r>
            <a:endParaRPr lang="ja-JP" altLang="en-US" sz="16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19</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 name="テキスト ボックス 1">
            <a:extLst>
              <a:ext uri="{FF2B5EF4-FFF2-40B4-BE49-F238E27FC236}">
                <a16:creationId xmlns:a16="http://schemas.microsoft.com/office/drawing/2014/main" id="{F3BBDA3D-26F4-4E20-BF3A-40B3A36AC675}"/>
              </a:ext>
            </a:extLst>
          </p:cNvPr>
          <p:cNvSpPr txBox="1"/>
          <p:nvPr/>
        </p:nvSpPr>
        <p:spPr>
          <a:xfrm>
            <a:off x="219744" y="985366"/>
            <a:ext cx="8516042" cy="369332"/>
          </a:xfrm>
          <a:prstGeom prst="rect">
            <a:avLst/>
          </a:prstGeom>
        </p:spPr>
        <p:txBody>
          <a:bodyPr wrap="square">
            <a:spAutoFit/>
          </a:bodyPr>
          <a:lstStyle>
            <a:defPPr>
              <a:defRPr lang="ja-JP"/>
            </a:defPPr>
            <a:lvl1pPr>
              <a:defRPr>
                <a:solidFill>
                  <a:srgbClr val="000000"/>
                </a:solidFill>
                <a:latin typeface="Meiryo" panose="020B0604030504040204" pitchFamily="50" charset="-128"/>
                <a:ea typeface="Meiryo" panose="020B0604030504040204" pitchFamily="50" charset="-128"/>
              </a:defRPr>
            </a:lvl1pPr>
          </a:lstStyle>
          <a:p>
            <a:r>
              <a:rPr lang="en-US" altLang="ja-JP" dirty="0" err="1">
                <a:latin typeface="ＭＳ Ｐゴシック" panose="020B0600070205080204" pitchFamily="50" charset="-128"/>
                <a:ea typeface="ＭＳ Ｐゴシック" panose="020B0600070205080204" pitchFamily="50" charset="-128"/>
              </a:rPr>
              <a:t>elfinder</a:t>
            </a:r>
            <a:r>
              <a:rPr lang="ja-JP" altLang="en-US" dirty="0">
                <a:latin typeface="ＭＳ Ｐゴシック" panose="020B0600070205080204" pitchFamily="50" charset="-128"/>
                <a:ea typeface="ＭＳ Ｐゴシック" panose="020B0600070205080204" pitchFamily="50" charset="-128"/>
              </a:rPr>
              <a:t>の分割アップロード機能は、サーバ側が実装困難のため簡略化した。</a:t>
            </a:r>
            <a:endParaRPr lang="en-US" altLang="ja-JP" dirty="0">
              <a:latin typeface="ＭＳ Ｐゴシック" panose="020B0600070205080204" pitchFamily="50" charset="-128"/>
              <a:ea typeface="ＭＳ Ｐゴシック" panose="020B0600070205080204" pitchFamily="50" charset="-128"/>
            </a:endParaRPr>
          </a:p>
        </p:txBody>
      </p:sp>
      <p:sp>
        <p:nvSpPr>
          <p:cNvPr id="7" name="テキスト ボックス 6">
            <a:extLst>
              <a:ext uri="{FF2B5EF4-FFF2-40B4-BE49-F238E27FC236}">
                <a16:creationId xmlns:a16="http://schemas.microsoft.com/office/drawing/2014/main" id="{E79B329B-3543-4F9D-B730-28761A282A81}"/>
              </a:ext>
            </a:extLst>
          </p:cNvPr>
          <p:cNvSpPr txBox="1"/>
          <p:nvPr/>
        </p:nvSpPr>
        <p:spPr>
          <a:xfrm>
            <a:off x="613228" y="6133975"/>
            <a:ext cx="1030968" cy="369332"/>
          </a:xfrm>
          <a:prstGeom prst="rect">
            <a:avLst/>
          </a:prstGeom>
          <a:noFill/>
        </p:spPr>
        <p:txBody>
          <a:bodyPr wrap="square" rtlCol="0">
            <a:spAutoFit/>
          </a:bodyPr>
          <a:lstStyle/>
          <a:p>
            <a:r>
              <a:rPr lang="ja-JP" altLang="en-US" dirty="0"/>
              <a:t>旧ソース</a:t>
            </a:r>
            <a:endParaRPr kumimoji="1" lang="ja-JP" altLang="en-US" dirty="0"/>
          </a:p>
        </p:txBody>
      </p:sp>
      <p:sp>
        <p:nvSpPr>
          <p:cNvPr id="17" name="テキスト ボックス 16">
            <a:extLst>
              <a:ext uri="{FF2B5EF4-FFF2-40B4-BE49-F238E27FC236}">
                <a16:creationId xmlns:a16="http://schemas.microsoft.com/office/drawing/2014/main" id="{E27C461D-DBAB-42C2-880B-9735C49B2227}"/>
              </a:ext>
            </a:extLst>
          </p:cNvPr>
          <p:cNvSpPr txBox="1"/>
          <p:nvPr/>
        </p:nvSpPr>
        <p:spPr>
          <a:xfrm>
            <a:off x="6984320" y="6133975"/>
            <a:ext cx="1030968" cy="369332"/>
          </a:xfrm>
          <a:prstGeom prst="rect">
            <a:avLst/>
          </a:prstGeom>
          <a:noFill/>
        </p:spPr>
        <p:txBody>
          <a:bodyPr wrap="square" rtlCol="0">
            <a:spAutoFit/>
          </a:bodyPr>
          <a:lstStyle/>
          <a:p>
            <a:r>
              <a:rPr lang="ja-JP" altLang="en-US" dirty="0"/>
              <a:t>新ソース</a:t>
            </a:r>
            <a:endParaRPr kumimoji="1" lang="ja-JP" altLang="en-US" dirty="0"/>
          </a:p>
        </p:txBody>
      </p:sp>
      <p:sp>
        <p:nvSpPr>
          <p:cNvPr id="5" name="吹き出し: 角を丸めた四角形 4">
            <a:extLst>
              <a:ext uri="{FF2B5EF4-FFF2-40B4-BE49-F238E27FC236}">
                <a16:creationId xmlns:a16="http://schemas.microsoft.com/office/drawing/2014/main" id="{DD285DA3-43FF-4B80-AA00-814261684200}"/>
              </a:ext>
            </a:extLst>
          </p:cNvPr>
          <p:cNvSpPr/>
          <p:nvPr/>
        </p:nvSpPr>
        <p:spPr>
          <a:xfrm>
            <a:off x="5437414" y="3559629"/>
            <a:ext cx="3298372" cy="2139042"/>
          </a:xfrm>
          <a:prstGeom prst="wedgeRoundRectCallout">
            <a:avLst>
              <a:gd name="adj1" fmla="val -68110"/>
              <a:gd name="adj2" fmla="val -4962"/>
              <a:gd name="adj3" fmla="val 16667"/>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ja-JP"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EFW</a:t>
            </a:r>
            <a:r>
              <a:rPr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現在の機能に、アップロードファイルの全内容は一時的にサーバメモリに格納されます。そして、サーバメモリは、アップロードファイル容量制限になります。</a:t>
            </a:r>
            <a:r>
              <a:rPr lang="en-US" altLang="ja-JP"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GB</a:t>
            </a:r>
            <a:r>
              <a:rPr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ファイルアップロード可能にしたい場合、左記分割アップロード必須です。この場合、サーバ側も分割されたものを結合して一つファイルに纏める機能も必要です。</a:t>
            </a: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Tree>
    <p:custDataLst>
      <p:tags r:id="rId1"/>
    </p:custDataLst>
    <p:extLst>
      <p:ext uri="{BB962C8B-B14F-4D97-AF65-F5344CB8AC3E}">
        <p14:creationId xmlns:p14="http://schemas.microsoft.com/office/powerpoint/2010/main" val="1260791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E3DC7EAB-4D5B-4E84-A00C-87FEFFB37754}"/>
              </a:ext>
            </a:extLst>
          </p:cNvPr>
          <p:cNvPicPr>
            <a:picLocks noChangeAspect="1"/>
          </p:cNvPicPr>
          <p:nvPr/>
        </p:nvPicPr>
        <p:blipFill>
          <a:blip r:embed="rId4"/>
          <a:stretch>
            <a:fillRect/>
          </a:stretch>
        </p:blipFill>
        <p:spPr>
          <a:xfrm>
            <a:off x="0" y="1428750"/>
            <a:ext cx="9144000" cy="5429250"/>
          </a:xfrm>
          <a:prstGeom prst="rect">
            <a:avLst/>
          </a:prstGeom>
        </p:spPr>
      </p:pic>
      <p:sp>
        <p:nvSpPr>
          <p:cNvPr id="4098" name="タイトル 1"/>
          <p:cNvSpPr>
            <a:spLocks noGrp="1"/>
          </p:cNvSpPr>
          <p:nvPr>
            <p:ph type="title" idx="4294967295"/>
          </p:nvPr>
        </p:nvSpPr>
        <p:spPr>
          <a:xfrm>
            <a:off x="276894"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a:solidFill>
                  <a:schemeClr val="tx2"/>
                </a:solidFill>
                <a:latin typeface="Meiryo UI" pitchFamily="50" charset="-128"/>
                <a:ea typeface="Meiryo UI" pitchFamily="50" charset="-128"/>
                <a:cs typeface="Meiryo UI" pitchFamily="50" charset="-128"/>
              </a:rPr>
              <a:t>４ー５．</a:t>
            </a:r>
            <a:r>
              <a:rPr lang="en-US" altLang="ja-JP" sz="2800" dirty="0">
                <a:solidFill>
                  <a:schemeClr val="tx2"/>
                </a:solidFill>
                <a:latin typeface="Meiryo UI" pitchFamily="50" charset="-128"/>
                <a:ea typeface="Meiryo UI" pitchFamily="50" charset="-128"/>
                <a:cs typeface="Meiryo UI" pitchFamily="50" charset="-128"/>
              </a:rPr>
              <a:t>jQuery3</a:t>
            </a:r>
            <a:r>
              <a:rPr lang="ja-JP" altLang="en-US" sz="2800" dirty="0">
                <a:solidFill>
                  <a:schemeClr val="tx2"/>
                </a:solidFill>
                <a:latin typeface="Meiryo UI" pitchFamily="50" charset="-128"/>
                <a:ea typeface="Meiryo UI" pitchFamily="50" charset="-128"/>
                <a:cs typeface="Meiryo UI" pitchFamily="50" charset="-128"/>
              </a:rPr>
              <a:t>対応のため修正</a:t>
            </a:r>
            <a:endParaRPr lang="ja-JP" altLang="en-US" sz="16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20</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 name="テキスト ボックス 1">
            <a:extLst>
              <a:ext uri="{FF2B5EF4-FFF2-40B4-BE49-F238E27FC236}">
                <a16:creationId xmlns:a16="http://schemas.microsoft.com/office/drawing/2014/main" id="{F3BBDA3D-26F4-4E20-BF3A-40B3A36AC675}"/>
              </a:ext>
            </a:extLst>
          </p:cNvPr>
          <p:cNvSpPr txBox="1"/>
          <p:nvPr/>
        </p:nvSpPr>
        <p:spPr>
          <a:xfrm>
            <a:off x="219744" y="985366"/>
            <a:ext cx="8516042" cy="646331"/>
          </a:xfrm>
          <a:prstGeom prst="rect">
            <a:avLst/>
          </a:prstGeom>
        </p:spPr>
        <p:txBody>
          <a:bodyPr wrap="square">
            <a:spAutoFit/>
          </a:bodyPr>
          <a:lstStyle>
            <a:defPPr>
              <a:defRPr lang="ja-JP"/>
            </a:defPPr>
            <a:lvl1pPr>
              <a:defRPr>
                <a:solidFill>
                  <a:srgbClr val="000000"/>
                </a:solidFill>
                <a:latin typeface="Meiryo" panose="020B0604030504040204" pitchFamily="50" charset="-128"/>
                <a:ea typeface="Meiryo" panose="020B0604030504040204" pitchFamily="50" charset="-128"/>
              </a:defRPr>
            </a:lvl1pPr>
          </a:lstStyle>
          <a:p>
            <a:r>
              <a:rPr lang="ja-JP" altLang="en-US" dirty="0">
                <a:latin typeface="ＭＳ Ｐゴシック" panose="020B0600070205080204" pitchFamily="50" charset="-128"/>
                <a:ea typeface="ＭＳ Ｐゴシック" panose="020B0600070205080204" pitchFamily="50" charset="-128"/>
              </a:rPr>
              <a:t>Ｊ</a:t>
            </a:r>
            <a:r>
              <a:rPr lang="en-US" altLang="ja-JP" dirty="0">
                <a:latin typeface="ＭＳ Ｐゴシック" panose="020B0600070205080204" pitchFamily="50" charset="-128"/>
                <a:ea typeface="ＭＳ Ｐゴシック" panose="020B0600070205080204" pitchFamily="50" charset="-128"/>
              </a:rPr>
              <a:t>Query3</a:t>
            </a:r>
            <a:r>
              <a:rPr lang="ja-JP" altLang="en-US" dirty="0">
                <a:latin typeface="ＭＳ Ｐゴシック" panose="020B0600070205080204" pitchFamily="50" charset="-128"/>
                <a:ea typeface="ＭＳ Ｐゴシック" panose="020B0600070205080204" pitchFamily="50" charset="-128"/>
              </a:rPr>
              <a:t>の場合、文字列から</a:t>
            </a:r>
            <a:r>
              <a:rPr lang="en-US" altLang="ja-JP" dirty="0">
                <a:latin typeface="ＭＳ Ｐゴシック" panose="020B0600070205080204" pitchFamily="50" charset="-128"/>
                <a:ea typeface="ＭＳ Ｐゴシック" panose="020B0600070205080204" pitchFamily="50" charset="-128"/>
              </a:rPr>
              <a:t>html</a:t>
            </a:r>
            <a:r>
              <a:rPr lang="ja-JP" altLang="en-US" dirty="0">
                <a:latin typeface="ＭＳ Ｐゴシック" panose="020B0600070205080204" pitchFamily="50" charset="-128"/>
                <a:ea typeface="ＭＳ Ｐゴシック" panose="020B0600070205080204" pitchFamily="50" charset="-128"/>
              </a:rPr>
              <a:t>タグへの変換処理に、文字列の書き方への要求が厳しくなるから、旧ソースを全面的な「微調整」が必要。</a:t>
            </a:r>
            <a:endParaRPr lang="en-US" altLang="ja-JP" dirty="0">
              <a:latin typeface="ＭＳ Ｐゴシック" panose="020B0600070205080204" pitchFamily="50" charset="-128"/>
              <a:ea typeface="ＭＳ Ｐゴシック" panose="020B0600070205080204" pitchFamily="50" charset="-128"/>
            </a:endParaRPr>
          </a:p>
        </p:txBody>
      </p:sp>
      <p:sp>
        <p:nvSpPr>
          <p:cNvPr id="7" name="テキスト ボックス 6">
            <a:extLst>
              <a:ext uri="{FF2B5EF4-FFF2-40B4-BE49-F238E27FC236}">
                <a16:creationId xmlns:a16="http://schemas.microsoft.com/office/drawing/2014/main" id="{E79B329B-3543-4F9D-B730-28761A282A81}"/>
              </a:ext>
            </a:extLst>
          </p:cNvPr>
          <p:cNvSpPr txBox="1"/>
          <p:nvPr/>
        </p:nvSpPr>
        <p:spPr>
          <a:xfrm>
            <a:off x="613228" y="6133975"/>
            <a:ext cx="1030968" cy="369332"/>
          </a:xfrm>
          <a:prstGeom prst="rect">
            <a:avLst/>
          </a:prstGeom>
          <a:noFill/>
        </p:spPr>
        <p:txBody>
          <a:bodyPr wrap="square" rtlCol="0">
            <a:spAutoFit/>
          </a:bodyPr>
          <a:lstStyle/>
          <a:p>
            <a:r>
              <a:rPr lang="ja-JP" altLang="en-US" dirty="0"/>
              <a:t>旧ソース</a:t>
            </a:r>
            <a:endParaRPr kumimoji="1" lang="ja-JP" altLang="en-US" dirty="0"/>
          </a:p>
        </p:txBody>
      </p:sp>
      <p:sp>
        <p:nvSpPr>
          <p:cNvPr id="17" name="テキスト ボックス 16">
            <a:extLst>
              <a:ext uri="{FF2B5EF4-FFF2-40B4-BE49-F238E27FC236}">
                <a16:creationId xmlns:a16="http://schemas.microsoft.com/office/drawing/2014/main" id="{E27C461D-DBAB-42C2-880B-9735C49B2227}"/>
              </a:ext>
            </a:extLst>
          </p:cNvPr>
          <p:cNvSpPr txBox="1"/>
          <p:nvPr/>
        </p:nvSpPr>
        <p:spPr>
          <a:xfrm>
            <a:off x="6984320" y="6133975"/>
            <a:ext cx="1030968" cy="369332"/>
          </a:xfrm>
          <a:prstGeom prst="rect">
            <a:avLst/>
          </a:prstGeom>
          <a:noFill/>
        </p:spPr>
        <p:txBody>
          <a:bodyPr wrap="square" rtlCol="0">
            <a:spAutoFit/>
          </a:bodyPr>
          <a:lstStyle/>
          <a:p>
            <a:r>
              <a:rPr lang="ja-JP" altLang="en-US" dirty="0"/>
              <a:t>新ソース</a:t>
            </a:r>
            <a:endParaRPr kumimoji="1" lang="ja-JP" altLang="en-US" dirty="0"/>
          </a:p>
        </p:txBody>
      </p:sp>
    </p:spTree>
    <p:custDataLst>
      <p:tags r:id="rId1"/>
    </p:custDataLst>
    <p:extLst>
      <p:ext uri="{BB962C8B-B14F-4D97-AF65-F5344CB8AC3E}">
        <p14:creationId xmlns:p14="http://schemas.microsoft.com/office/powerpoint/2010/main" val="1805882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タイトル 1"/>
          <p:cNvSpPr>
            <a:spLocks noGrp="1"/>
          </p:cNvSpPr>
          <p:nvPr>
            <p:ph type="title" idx="4294967295"/>
          </p:nvPr>
        </p:nvSpPr>
        <p:spPr>
          <a:xfrm>
            <a:off x="276894"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５ー１．</a:t>
            </a:r>
            <a:r>
              <a:rPr lang="en-US" altLang="ja-JP" sz="2800" dirty="0">
                <a:solidFill>
                  <a:schemeClr val="tx2"/>
                </a:solidFill>
                <a:latin typeface="Meiryo UI" pitchFamily="50" charset="-128"/>
                <a:ea typeface="Meiryo UI" pitchFamily="50" charset="-128"/>
                <a:cs typeface="Meiryo UI" pitchFamily="50" charset="-128"/>
              </a:rPr>
              <a:t>HTML5</a:t>
            </a:r>
            <a:r>
              <a:rPr lang="ja-JP" altLang="en-US" sz="2800" dirty="0">
                <a:solidFill>
                  <a:schemeClr val="tx2"/>
                </a:solidFill>
                <a:latin typeface="Meiryo UI" pitchFamily="50" charset="-128"/>
                <a:ea typeface="Meiryo UI" pitchFamily="50" charset="-128"/>
                <a:cs typeface="Meiryo UI" pitchFamily="50" charset="-128"/>
              </a:rPr>
              <a:t>の</a:t>
            </a:r>
            <a:r>
              <a:rPr lang="en-US" altLang="ja-JP" sz="2800" dirty="0">
                <a:solidFill>
                  <a:schemeClr val="tx2"/>
                </a:solidFill>
                <a:latin typeface="Meiryo UI" pitchFamily="50" charset="-128"/>
                <a:ea typeface="Meiryo UI" pitchFamily="50" charset="-128"/>
                <a:cs typeface="Meiryo UI" pitchFamily="50" charset="-128"/>
              </a:rPr>
              <a:t>Input</a:t>
            </a:r>
            <a:r>
              <a:rPr lang="ja-JP" altLang="en-US" sz="2800" dirty="0">
                <a:solidFill>
                  <a:schemeClr val="tx2"/>
                </a:solidFill>
                <a:latin typeface="Meiryo UI" pitchFamily="50" charset="-128"/>
                <a:ea typeface="Meiryo UI" pitchFamily="50" charset="-128"/>
                <a:cs typeface="Meiryo UI" pitchFamily="50" charset="-128"/>
              </a:rPr>
              <a:t>タイプ</a:t>
            </a:r>
            <a:endParaRPr lang="ja-JP" altLang="en-US" sz="16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21</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 name="テキスト ボックス 1">
            <a:extLst>
              <a:ext uri="{FF2B5EF4-FFF2-40B4-BE49-F238E27FC236}">
                <a16:creationId xmlns:a16="http://schemas.microsoft.com/office/drawing/2014/main" id="{F3BBDA3D-26F4-4E20-BF3A-40B3A36AC675}"/>
              </a:ext>
            </a:extLst>
          </p:cNvPr>
          <p:cNvSpPr txBox="1"/>
          <p:nvPr/>
        </p:nvSpPr>
        <p:spPr>
          <a:xfrm>
            <a:off x="219744" y="985366"/>
            <a:ext cx="2996985" cy="1754326"/>
          </a:xfrm>
          <a:prstGeom prst="rect">
            <a:avLst/>
          </a:prstGeom>
        </p:spPr>
        <p:txBody>
          <a:bodyPr wrap="square">
            <a:spAutoFit/>
          </a:bodyPr>
          <a:lstStyle>
            <a:defPPr>
              <a:defRPr lang="ja-JP"/>
            </a:defPPr>
            <a:lvl1pPr>
              <a:defRPr>
                <a:solidFill>
                  <a:srgbClr val="000000"/>
                </a:solidFill>
                <a:latin typeface="Meiryo" panose="020B0604030504040204" pitchFamily="50" charset="-128"/>
                <a:ea typeface="Meiryo" panose="020B0604030504040204" pitchFamily="50" charset="-128"/>
              </a:defRPr>
            </a:lvl1pPr>
          </a:lstStyle>
          <a:p>
            <a:r>
              <a:rPr lang="en-US" altLang="ja-JP" dirty="0">
                <a:latin typeface="ＭＳ Ｐゴシック" panose="020B0600070205080204" pitchFamily="50" charset="-128"/>
                <a:ea typeface="ＭＳ Ｐゴシック" panose="020B0600070205080204" pitchFamily="50" charset="-128"/>
              </a:rPr>
              <a:t>HTML5</a:t>
            </a:r>
            <a:r>
              <a:rPr lang="ja-JP" altLang="en-US" dirty="0">
                <a:latin typeface="ＭＳ Ｐゴシック" panose="020B0600070205080204" pitchFamily="50" charset="-128"/>
                <a:ea typeface="ＭＳ Ｐゴシック" panose="020B0600070205080204" pitchFamily="50" charset="-128"/>
              </a:rPr>
              <a:t>に、数多い</a:t>
            </a:r>
            <a:r>
              <a:rPr lang="en-US" altLang="ja-JP" dirty="0">
                <a:latin typeface="ＭＳ Ｐゴシック" panose="020B0600070205080204" pitchFamily="50" charset="-128"/>
                <a:ea typeface="ＭＳ Ｐゴシック" panose="020B0600070205080204" pitchFamily="50" charset="-128"/>
              </a:rPr>
              <a:t>Input</a:t>
            </a:r>
            <a:r>
              <a:rPr lang="ja-JP" altLang="en-US" dirty="0">
                <a:latin typeface="ＭＳ Ｐゴシック" panose="020B0600070205080204" pitchFamily="50" charset="-128"/>
                <a:ea typeface="ＭＳ Ｐゴシック" panose="020B0600070205080204" pitchFamily="50" charset="-128"/>
              </a:rPr>
              <a:t>タイプを設けているが、業務システムによく利用される数字・金額の専用タイプはない。</a:t>
            </a:r>
            <a:endParaRPr lang="en-US" altLang="ja-JP" dirty="0">
              <a:latin typeface="ＭＳ Ｐゴシック" panose="020B0600070205080204" pitchFamily="50" charset="-128"/>
              <a:ea typeface="ＭＳ Ｐゴシック" panose="020B0600070205080204" pitchFamily="50" charset="-128"/>
            </a:endParaRPr>
          </a:p>
          <a:p>
            <a:endParaRPr lang="en-US" altLang="ja-JP" dirty="0">
              <a:latin typeface="ＭＳ Ｐゴシック" panose="020B0600070205080204" pitchFamily="50" charset="-128"/>
              <a:ea typeface="ＭＳ Ｐゴシック" panose="020B0600070205080204" pitchFamily="50" charset="-128"/>
            </a:endParaRPr>
          </a:p>
          <a:p>
            <a:r>
              <a:rPr lang="ja-JP" altLang="en-US" dirty="0">
                <a:latin typeface="ＭＳ Ｐゴシック" panose="020B0600070205080204" pitchFamily="50" charset="-128"/>
                <a:ea typeface="ＭＳ Ｐゴシック" panose="020B0600070205080204" pitchFamily="50" charset="-128"/>
              </a:rPr>
              <a:t>これはなぜですか？</a:t>
            </a:r>
            <a:endParaRPr lang="en-US" altLang="ja-JP" dirty="0">
              <a:latin typeface="ＭＳ Ｐゴシック" panose="020B0600070205080204" pitchFamily="50" charset="-128"/>
              <a:ea typeface="ＭＳ Ｐゴシック" panose="020B0600070205080204" pitchFamily="50" charset="-128"/>
            </a:endParaRPr>
          </a:p>
        </p:txBody>
      </p:sp>
      <p:graphicFrame>
        <p:nvGraphicFramePr>
          <p:cNvPr id="5" name="表 4">
            <a:extLst>
              <a:ext uri="{FF2B5EF4-FFF2-40B4-BE49-F238E27FC236}">
                <a16:creationId xmlns:a16="http://schemas.microsoft.com/office/drawing/2014/main" id="{5069F45A-CBAC-474A-934C-8ED5A56A602D}"/>
              </a:ext>
            </a:extLst>
          </p:cNvPr>
          <p:cNvGraphicFramePr>
            <a:graphicFrameLocks noGrp="1"/>
          </p:cNvGraphicFramePr>
          <p:nvPr>
            <p:extLst>
              <p:ext uri="{D42A27DB-BD31-4B8C-83A1-F6EECF244321}">
                <p14:modId xmlns:p14="http://schemas.microsoft.com/office/powerpoint/2010/main" val="1159962795"/>
              </p:ext>
            </p:extLst>
          </p:nvPr>
        </p:nvGraphicFramePr>
        <p:xfrm>
          <a:off x="3322864" y="762000"/>
          <a:ext cx="5821135" cy="6096000"/>
        </p:xfrm>
        <a:graphic>
          <a:graphicData uri="http://schemas.openxmlformats.org/drawingml/2006/table">
            <a:tbl>
              <a:tblPr firstRow="1" bandRow="1">
                <a:tableStyleId>{5C22544A-7EE6-4342-B048-85BDC9FD1C3A}</a:tableStyleId>
              </a:tblPr>
              <a:tblGrid>
                <a:gridCol w="971550">
                  <a:extLst>
                    <a:ext uri="{9D8B030D-6E8A-4147-A177-3AD203B41FA5}">
                      <a16:colId xmlns:a16="http://schemas.microsoft.com/office/drawing/2014/main" val="4190374491"/>
                    </a:ext>
                  </a:extLst>
                </a:gridCol>
                <a:gridCol w="2881993">
                  <a:extLst>
                    <a:ext uri="{9D8B030D-6E8A-4147-A177-3AD203B41FA5}">
                      <a16:colId xmlns:a16="http://schemas.microsoft.com/office/drawing/2014/main" val="2888369997"/>
                    </a:ext>
                  </a:extLst>
                </a:gridCol>
                <a:gridCol w="1967592">
                  <a:extLst>
                    <a:ext uri="{9D8B030D-6E8A-4147-A177-3AD203B41FA5}">
                      <a16:colId xmlns:a16="http://schemas.microsoft.com/office/drawing/2014/main" val="2932711633"/>
                    </a:ext>
                  </a:extLst>
                </a:gridCol>
              </a:tblGrid>
              <a:tr h="222462">
                <a:tc>
                  <a:txBody>
                    <a:bodyPr/>
                    <a:lstStyle/>
                    <a:p>
                      <a:r>
                        <a:rPr kumimoji="1" lang="ja-JP" altLang="en-US" sz="1400" dirty="0"/>
                        <a:t>タイプ</a:t>
                      </a:r>
                    </a:p>
                  </a:txBody>
                  <a:tcPr/>
                </a:tc>
                <a:tc>
                  <a:txBody>
                    <a:bodyPr/>
                    <a:lstStyle/>
                    <a:p>
                      <a:r>
                        <a:rPr kumimoji="1" lang="ja-JP" altLang="en-US" sz="1400" dirty="0"/>
                        <a:t>説明</a:t>
                      </a:r>
                    </a:p>
                  </a:txBody>
                  <a:tcPr/>
                </a:tc>
                <a:tc>
                  <a:txBody>
                    <a:bodyPr/>
                    <a:lstStyle/>
                    <a:p>
                      <a:r>
                        <a:rPr kumimoji="1" lang="ja-JP" altLang="en-US" sz="1400" dirty="0"/>
                        <a:t>イメージ</a:t>
                      </a:r>
                    </a:p>
                  </a:txBody>
                  <a:tcPr/>
                </a:tc>
                <a:extLst>
                  <a:ext uri="{0D108BD9-81ED-4DB2-BD59-A6C34878D82A}">
                    <a16:rowId xmlns:a16="http://schemas.microsoft.com/office/drawing/2014/main" val="872748868"/>
                  </a:ext>
                </a:extLst>
              </a:tr>
              <a:tr h="222462">
                <a:tc>
                  <a:txBody>
                    <a:bodyPr/>
                    <a:lstStyle/>
                    <a:p>
                      <a:r>
                        <a:rPr kumimoji="1" lang="en-US" altLang="ja-JP" sz="1400" dirty="0"/>
                        <a:t>text</a:t>
                      </a:r>
                      <a:endParaRPr kumimoji="1" lang="ja-JP" altLang="en-US" sz="1400" dirty="0"/>
                    </a:p>
                  </a:txBody>
                  <a:tcPr/>
                </a:tc>
                <a:tc>
                  <a:txBody>
                    <a:bodyPr/>
                    <a:lstStyle/>
                    <a:p>
                      <a:r>
                        <a:rPr kumimoji="1" lang="ja-JP" altLang="en-US" sz="1400" dirty="0"/>
                        <a:t>１行テキスト入力欄。初期設定値。</a:t>
                      </a:r>
                    </a:p>
                  </a:txBody>
                  <a:tcPr/>
                </a:tc>
                <a:tc>
                  <a:txBody>
                    <a:bodyPr/>
                    <a:lstStyle/>
                    <a:p>
                      <a:endParaRPr kumimoji="1" lang="ja-JP" altLang="en-US" sz="1400" dirty="0"/>
                    </a:p>
                  </a:txBody>
                  <a:tcPr/>
                </a:tc>
                <a:extLst>
                  <a:ext uri="{0D108BD9-81ED-4DB2-BD59-A6C34878D82A}">
                    <a16:rowId xmlns:a16="http://schemas.microsoft.com/office/drawing/2014/main" val="57216106"/>
                  </a:ext>
                </a:extLst>
              </a:tr>
              <a:tr h="222462">
                <a:tc>
                  <a:txBody>
                    <a:bodyPr/>
                    <a:lstStyle/>
                    <a:p>
                      <a:r>
                        <a:rPr kumimoji="1" lang="en-US" altLang="ja-JP" sz="1400" dirty="0"/>
                        <a:t>search</a:t>
                      </a:r>
                      <a:endParaRPr kumimoji="1" lang="ja-JP" altLang="en-US" sz="1400" dirty="0"/>
                    </a:p>
                  </a:txBody>
                  <a:tcPr/>
                </a:tc>
                <a:tc>
                  <a:txBody>
                    <a:bodyPr/>
                    <a:lstStyle/>
                    <a:p>
                      <a:r>
                        <a:rPr kumimoji="1" lang="ja-JP" altLang="en-US" sz="1400" dirty="0"/>
                        <a:t>検索用テキスト入力欄。</a:t>
                      </a:r>
                    </a:p>
                  </a:txBody>
                  <a:tcPr/>
                </a:tc>
                <a:tc>
                  <a:txBody>
                    <a:bodyPr/>
                    <a:lstStyle/>
                    <a:p>
                      <a:endParaRPr kumimoji="1" lang="ja-JP" altLang="en-US" sz="1400"/>
                    </a:p>
                  </a:txBody>
                  <a:tcPr/>
                </a:tc>
                <a:extLst>
                  <a:ext uri="{0D108BD9-81ED-4DB2-BD59-A6C34878D82A}">
                    <a16:rowId xmlns:a16="http://schemas.microsoft.com/office/drawing/2014/main" val="3631331815"/>
                  </a:ext>
                </a:extLst>
              </a:tr>
              <a:tr h="222462">
                <a:tc>
                  <a:txBody>
                    <a:bodyPr/>
                    <a:lstStyle/>
                    <a:p>
                      <a:r>
                        <a:rPr kumimoji="1" lang="en-US" altLang="ja-JP" sz="1400" dirty="0" err="1"/>
                        <a:t>tel</a:t>
                      </a:r>
                      <a:endParaRPr kumimoji="1" lang="ja-JP" altLang="en-US" sz="1400" dirty="0"/>
                    </a:p>
                  </a:txBody>
                  <a:tcPr/>
                </a:tc>
                <a:tc>
                  <a:txBody>
                    <a:bodyPr/>
                    <a:lstStyle/>
                    <a:p>
                      <a:r>
                        <a:rPr kumimoji="1" lang="zh-TW" altLang="en-US" sz="1400" dirty="0"/>
                        <a:t>電話番号入力欄。</a:t>
                      </a:r>
                      <a:endParaRPr kumimoji="1" lang="ja-JP" altLang="en-US" sz="1400" dirty="0"/>
                    </a:p>
                  </a:txBody>
                  <a:tcPr/>
                </a:tc>
                <a:tc>
                  <a:txBody>
                    <a:bodyPr/>
                    <a:lstStyle/>
                    <a:p>
                      <a:endParaRPr kumimoji="1" lang="ja-JP" altLang="en-US" sz="1400"/>
                    </a:p>
                  </a:txBody>
                  <a:tcPr/>
                </a:tc>
                <a:extLst>
                  <a:ext uri="{0D108BD9-81ED-4DB2-BD59-A6C34878D82A}">
                    <a16:rowId xmlns:a16="http://schemas.microsoft.com/office/drawing/2014/main" val="3358676939"/>
                  </a:ext>
                </a:extLst>
              </a:tr>
              <a:tr h="304105">
                <a:tc>
                  <a:txBody>
                    <a:bodyPr/>
                    <a:lstStyle/>
                    <a:p>
                      <a:r>
                        <a:rPr kumimoji="1" lang="en-US" altLang="ja-JP" sz="1400" dirty="0" err="1"/>
                        <a:t>url</a:t>
                      </a:r>
                      <a:endParaRPr kumimoji="1" lang="ja-JP" altLang="en-US" sz="1400" dirty="0"/>
                    </a:p>
                  </a:txBody>
                  <a:tcPr/>
                </a:tc>
                <a:tc>
                  <a:txBody>
                    <a:bodyPr/>
                    <a:lstStyle/>
                    <a:p>
                      <a:r>
                        <a:rPr kumimoji="1" lang="en-US" altLang="ja-JP" sz="1400" dirty="0"/>
                        <a:t>URL</a:t>
                      </a:r>
                      <a:r>
                        <a:rPr kumimoji="1" lang="ja-JP" altLang="en-US" sz="1400" dirty="0"/>
                        <a:t>入力欄。</a:t>
                      </a:r>
                    </a:p>
                  </a:txBody>
                  <a:tcPr/>
                </a:tc>
                <a:tc>
                  <a:txBody>
                    <a:bodyPr/>
                    <a:lstStyle/>
                    <a:p>
                      <a:endParaRPr kumimoji="1" lang="ja-JP" altLang="en-US" sz="1400"/>
                    </a:p>
                  </a:txBody>
                  <a:tcPr/>
                </a:tc>
                <a:extLst>
                  <a:ext uri="{0D108BD9-81ED-4DB2-BD59-A6C34878D82A}">
                    <a16:rowId xmlns:a16="http://schemas.microsoft.com/office/drawing/2014/main" val="4110215010"/>
                  </a:ext>
                </a:extLst>
              </a:tr>
              <a:tr h="222462">
                <a:tc>
                  <a:txBody>
                    <a:bodyPr/>
                    <a:lstStyle/>
                    <a:p>
                      <a:r>
                        <a:rPr kumimoji="1" lang="en-US" altLang="ja-JP" sz="1400" dirty="0"/>
                        <a:t>email</a:t>
                      </a:r>
                      <a:endParaRPr kumimoji="1" lang="ja-JP" altLang="en-US" sz="1400" dirty="0"/>
                    </a:p>
                  </a:txBody>
                  <a:tcPr/>
                </a:tc>
                <a:tc>
                  <a:txBody>
                    <a:bodyPr/>
                    <a:lstStyle/>
                    <a:p>
                      <a:r>
                        <a:rPr kumimoji="1" lang="ja-JP" altLang="en-US" sz="1400" dirty="0"/>
                        <a:t>メールアドレス入力欄。</a:t>
                      </a:r>
                    </a:p>
                  </a:txBody>
                  <a:tcPr/>
                </a:tc>
                <a:tc>
                  <a:txBody>
                    <a:bodyPr/>
                    <a:lstStyle/>
                    <a:p>
                      <a:endParaRPr kumimoji="1" lang="ja-JP" altLang="en-US" sz="1400"/>
                    </a:p>
                  </a:txBody>
                  <a:tcPr/>
                </a:tc>
                <a:extLst>
                  <a:ext uri="{0D108BD9-81ED-4DB2-BD59-A6C34878D82A}">
                    <a16:rowId xmlns:a16="http://schemas.microsoft.com/office/drawing/2014/main" val="1309946448"/>
                  </a:ext>
                </a:extLst>
              </a:tr>
              <a:tr h="222462">
                <a:tc>
                  <a:txBody>
                    <a:bodyPr/>
                    <a:lstStyle/>
                    <a:p>
                      <a:r>
                        <a:rPr kumimoji="1" lang="en-US" altLang="ja-JP" sz="1400" dirty="0"/>
                        <a:t>password</a:t>
                      </a:r>
                      <a:endParaRPr kumimoji="1" lang="ja-JP" altLang="en-US" sz="1400" dirty="0"/>
                    </a:p>
                  </a:txBody>
                  <a:tcPr/>
                </a:tc>
                <a:tc>
                  <a:txBody>
                    <a:bodyPr/>
                    <a:lstStyle/>
                    <a:p>
                      <a:r>
                        <a:rPr kumimoji="1" lang="ja-JP" altLang="en-US" sz="1400" dirty="0"/>
                        <a:t>パスワード入力欄。</a:t>
                      </a:r>
                    </a:p>
                  </a:txBody>
                  <a:tcPr/>
                </a:tc>
                <a:tc>
                  <a:txBody>
                    <a:bodyPr/>
                    <a:lstStyle/>
                    <a:p>
                      <a:endParaRPr kumimoji="1" lang="ja-JP" altLang="en-US" sz="1400" dirty="0"/>
                    </a:p>
                  </a:txBody>
                  <a:tcPr/>
                </a:tc>
                <a:extLst>
                  <a:ext uri="{0D108BD9-81ED-4DB2-BD59-A6C34878D82A}">
                    <a16:rowId xmlns:a16="http://schemas.microsoft.com/office/drawing/2014/main" val="3586661554"/>
                  </a:ext>
                </a:extLst>
              </a:tr>
              <a:tr h="0">
                <a:tc>
                  <a:txBody>
                    <a:bodyPr/>
                    <a:lstStyle/>
                    <a:p>
                      <a:r>
                        <a:rPr kumimoji="1" lang="en-US" altLang="ja-JP" sz="1400" dirty="0"/>
                        <a:t>date</a:t>
                      </a:r>
                      <a:endParaRPr kumimoji="1" lang="ja-JP" altLang="en-US" sz="1400" dirty="0"/>
                    </a:p>
                  </a:txBody>
                  <a:tcPr/>
                </a:tc>
                <a:tc>
                  <a:txBody>
                    <a:bodyPr/>
                    <a:lstStyle/>
                    <a:p>
                      <a:r>
                        <a:rPr kumimoji="1" lang="zh-TW" altLang="en-US" sz="1400" dirty="0"/>
                        <a:t>日付入力欄。</a:t>
                      </a:r>
                      <a:endParaRPr kumimoji="1" lang="ja-JP" altLang="en-US" sz="1400" dirty="0"/>
                    </a:p>
                  </a:txBody>
                  <a:tcPr/>
                </a:tc>
                <a:tc>
                  <a:txBody>
                    <a:bodyPr/>
                    <a:lstStyle/>
                    <a:p>
                      <a:endParaRPr kumimoji="1" lang="ja-JP" altLang="en-US" sz="1400" dirty="0"/>
                    </a:p>
                  </a:txBody>
                  <a:tcPr/>
                </a:tc>
                <a:extLst>
                  <a:ext uri="{0D108BD9-81ED-4DB2-BD59-A6C34878D82A}">
                    <a16:rowId xmlns:a16="http://schemas.microsoft.com/office/drawing/2014/main" val="2441121994"/>
                  </a:ext>
                </a:extLst>
              </a:tr>
              <a:tr h="274320">
                <a:tc>
                  <a:txBody>
                    <a:bodyPr/>
                    <a:lstStyle/>
                    <a:p>
                      <a:r>
                        <a:rPr kumimoji="1" lang="en-US" altLang="ja-JP" sz="1400" dirty="0"/>
                        <a:t>time</a:t>
                      </a:r>
                      <a:endParaRPr kumimoji="1" lang="ja-JP" altLang="en-US" sz="1400" dirty="0"/>
                    </a:p>
                  </a:txBody>
                  <a:tcPr/>
                </a:tc>
                <a:tc>
                  <a:txBody>
                    <a:bodyPr/>
                    <a:lstStyle/>
                    <a:p>
                      <a:r>
                        <a:rPr kumimoji="1" lang="zh-TW" altLang="en-US" sz="1400" dirty="0"/>
                        <a:t>時間入力欄。</a:t>
                      </a:r>
                      <a:endParaRPr kumimoji="1" lang="ja-JP" altLang="en-US" sz="1400" dirty="0"/>
                    </a:p>
                  </a:txBody>
                  <a:tcPr/>
                </a:tc>
                <a:tc>
                  <a:txBody>
                    <a:bodyPr/>
                    <a:lstStyle/>
                    <a:p>
                      <a:endParaRPr kumimoji="1" lang="ja-JP" altLang="en-US" sz="1400" dirty="0"/>
                    </a:p>
                  </a:txBody>
                  <a:tcPr/>
                </a:tc>
                <a:extLst>
                  <a:ext uri="{0D108BD9-81ED-4DB2-BD59-A6C34878D82A}">
                    <a16:rowId xmlns:a16="http://schemas.microsoft.com/office/drawing/2014/main" val="2273609924"/>
                  </a:ext>
                </a:extLst>
              </a:tr>
              <a:tr h="243840">
                <a:tc>
                  <a:txBody>
                    <a:bodyPr/>
                    <a:lstStyle/>
                    <a:p>
                      <a:r>
                        <a:rPr kumimoji="1" lang="en-US" altLang="ja-JP" sz="1400" dirty="0"/>
                        <a:t>number</a:t>
                      </a:r>
                      <a:endParaRPr kumimoji="1" lang="ja-JP" altLang="en-US" sz="1400" dirty="0"/>
                    </a:p>
                  </a:txBody>
                  <a:tcPr/>
                </a:tc>
                <a:tc>
                  <a:txBody>
                    <a:bodyPr/>
                    <a:lstStyle/>
                    <a:p>
                      <a:r>
                        <a:rPr kumimoji="1" lang="ja-JP" altLang="en-US" sz="1400" dirty="0"/>
                        <a:t>数値入力欄。</a:t>
                      </a:r>
                    </a:p>
                  </a:txBody>
                  <a:tcPr/>
                </a:tc>
                <a:tc>
                  <a:txBody>
                    <a:bodyPr/>
                    <a:lstStyle/>
                    <a:p>
                      <a:endParaRPr kumimoji="1" lang="ja-JP" altLang="en-US" sz="1400" dirty="0"/>
                    </a:p>
                  </a:txBody>
                  <a:tcPr/>
                </a:tc>
                <a:extLst>
                  <a:ext uri="{0D108BD9-81ED-4DB2-BD59-A6C34878D82A}">
                    <a16:rowId xmlns:a16="http://schemas.microsoft.com/office/drawing/2014/main" val="687070101"/>
                  </a:ext>
                </a:extLst>
              </a:tr>
              <a:tr h="213360">
                <a:tc>
                  <a:txBody>
                    <a:bodyPr/>
                    <a:lstStyle/>
                    <a:p>
                      <a:r>
                        <a:rPr kumimoji="1" lang="en-US" altLang="ja-JP" sz="1400" dirty="0"/>
                        <a:t>range</a:t>
                      </a:r>
                      <a:endParaRPr kumimoji="1" lang="ja-JP" altLang="en-US" sz="1400" dirty="0"/>
                    </a:p>
                  </a:txBody>
                  <a:tcPr/>
                </a:tc>
                <a:tc>
                  <a:txBody>
                    <a:bodyPr/>
                    <a:lstStyle/>
                    <a:p>
                      <a:r>
                        <a:rPr kumimoji="1" lang="ja-JP" altLang="en-US" sz="1400" dirty="0"/>
                        <a:t>レンジ入力欄。</a:t>
                      </a:r>
                    </a:p>
                  </a:txBody>
                  <a:tcPr/>
                </a:tc>
                <a:tc>
                  <a:txBody>
                    <a:bodyPr/>
                    <a:lstStyle/>
                    <a:p>
                      <a:endParaRPr kumimoji="1" lang="ja-JP" altLang="en-US" sz="1400" dirty="0"/>
                    </a:p>
                  </a:txBody>
                  <a:tcPr/>
                </a:tc>
                <a:extLst>
                  <a:ext uri="{0D108BD9-81ED-4DB2-BD59-A6C34878D82A}">
                    <a16:rowId xmlns:a16="http://schemas.microsoft.com/office/drawing/2014/main" val="2212914426"/>
                  </a:ext>
                </a:extLst>
              </a:tr>
              <a:tr h="182880">
                <a:tc>
                  <a:txBody>
                    <a:bodyPr/>
                    <a:lstStyle/>
                    <a:p>
                      <a:r>
                        <a:rPr kumimoji="1" lang="en-US" altLang="ja-JP" sz="1400" dirty="0"/>
                        <a:t>color</a:t>
                      </a:r>
                      <a:endParaRPr kumimoji="1" lang="ja-JP" altLang="en-US" sz="1400" dirty="0"/>
                    </a:p>
                  </a:txBody>
                  <a:tcPr/>
                </a:tc>
                <a:tc>
                  <a:txBody>
                    <a:bodyPr/>
                    <a:lstStyle/>
                    <a:p>
                      <a:r>
                        <a:rPr kumimoji="1" lang="ja-JP" altLang="en-US" sz="1400" dirty="0"/>
                        <a:t>カラー入力欄。</a:t>
                      </a:r>
                    </a:p>
                  </a:txBody>
                  <a:tcPr/>
                </a:tc>
                <a:tc>
                  <a:txBody>
                    <a:bodyPr/>
                    <a:lstStyle/>
                    <a:p>
                      <a:endParaRPr kumimoji="1" lang="ja-JP" altLang="en-US" sz="1400" dirty="0"/>
                    </a:p>
                  </a:txBody>
                  <a:tcPr/>
                </a:tc>
                <a:extLst>
                  <a:ext uri="{0D108BD9-81ED-4DB2-BD59-A6C34878D82A}">
                    <a16:rowId xmlns:a16="http://schemas.microsoft.com/office/drawing/2014/main" val="679577394"/>
                  </a:ext>
                </a:extLst>
              </a:tr>
              <a:tr h="152400">
                <a:tc>
                  <a:txBody>
                    <a:bodyPr/>
                    <a:lstStyle/>
                    <a:p>
                      <a:r>
                        <a:rPr kumimoji="1" lang="en-US" altLang="ja-JP" sz="1400" dirty="0"/>
                        <a:t>checkbox</a:t>
                      </a:r>
                      <a:endParaRPr kumimoji="1" lang="ja-JP" altLang="en-US" sz="1400" dirty="0"/>
                    </a:p>
                  </a:txBody>
                  <a:tcPr/>
                </a:tc>
                <a:tc>
                  <a:txBody>
                    <a:bodyPr/>
                    <a:lstStyle/>
                    <a:p>
                      <a:r>
                        <a:rPr kumimoji="1" lang="ja-JP" altLang="en-US" sz="1400" dirty="0"/>
                        <a:t>チェックボックス。</a:t>
                      </a:r>
                    </a:p>
                  </a:txBody>
                  <a:tcPr/>
                </a:tc>
                <a:tc>
                  <a:txBody>
                    <a:bodyPr/>
                    <a:lstStyle/>
                    <a:p>
                      <a:endParaRPr kumimoji="1" lang="ja-JP" altLang="en-US" sz="1400" dirty="0"/>
                    </a:p>
                  </a:txBody>
                  <a:tcPr/>
                </a:tc>
                <a:extLst>
                  <a:ext uri="{0D108BD9-81ED-4DB2-BD59-A6C34878D82A}">
                    <a16:rowId xmlns:a16="http://schemas.microsoft.com/office/drawing/2014/main" val="280202938"/>
                  </a:ext>
                </a:extLst>
              </a:tr>
              <a:tr h="121920">
                <a:tc>
                  <a:txBody>
                    <a:bodyPr/>
                    <a:lstStyle/>
                    <a:p>
                      <a:r>
                        <a:rPr kumimoji="1" lang="en-US" altLang="ja-JP" sz="1400" dirty="0"/>
                        <a:t>radio</a:t>
                      </a:r>
                      <a:endParaRPr kumimoji="1" lang="ja-JP" altLang="en-US" sz="1400" dirty="0"/>
                    </a:p>
                  </a:txBody>
                  <a:tcPr/>
                </a:tc>
                <a:tc>
                  <a:txBody>
                    <a:bodyPr/>
                    <a:lstStyle/>
                    <a:p>
                      <a:r>
                        <a:rPr kumimoji="1" lang="ja-JP" altLang="en-US" sz="1400" dirty="0"/>
                        <a:t>ラジオボタン。</a:t>
                      </a:r>
                    </a:p>
                  </a:txBody>
                  <a:tcPr/>
                </a:tc>
                <a:tc>
                  <a:txBody>
                    <a:bodyPr/>
                    <a:lstStyle/>
                    <a:p>
                      <a:endParaRPr kumimoji="1" lang="ja-JP" altLang="en-US" sz="1400" dirty="0"/>
                    </a:p>
                  </a:txBody>
                  <a:tcPr/>
                </a:tc>
                <a:extLst>
                  <a:ext uri="{0D108BD9-81ED-4DB2-BD59-A6C34878D82A}">
                    <a16:rowId xmlns:a16="http://schemas.microsoft.com/office/drawing/2014/main" val="3953173853"/>
                  </a:ext>
                </a:extLst>
              </a:tr>
              <a:tr h="0">
                <a:tc>
                  <a:txBody>
                    <a:bodyPr/>
                    <a:lstStyle/>
                    <a:p>
                      <a:r>
                        <a:rPr kumimoji="1" lang="en-US" altLang="ja-JP" sz="1400" dirty="0"/>
                        <a:t>file</a:t>
                      </a:r>
                      <a:endParaRPr kumimoji="1" lang="ja-JP" altLang="en-US" sz="1400" dirty="0"/>
                    </a:p>
                  </a:txBody>
                  <a:tcPr/>
                </a:tc>
                <a:tc>
                  <a:txBody>
                    <a:bodyPr/>
                    <a:lstStyle/>
                    <a:p>
                      <a:r>
                        <a:rPr kumimoji="1" lang="ja-JP" altLang="en-US" sz="1400" dirty="0"/>
                        <a:t>ァイル入力欄。</a:t>
                      </a:r>
                    </a:p>
                  </a:txBody>
                  <a:tcPr/>
                </a:tc>
                <a:tc>
                  <a:txBody>
                    <a:bodyPr/>
                    <a:lstStyle/>
                    <a:p>
                      <a:endParaRPr kumimoji="1" lang="ja-JP" altLang="en-US" sz="1400" dirty="0"/>
                    </a:p>
                  </a:txBody>
                  <a:tcPr/>
                </a:tc>
                <a:extLst>
                  <a:ext uri="{0D108BD9-81ED-4DB2-BD59-A6C34878D82A}">
                    <a16:rowId xmlns:a16="http://schemas.microsoft.com/office/drawing/2014/main" val="3403119577"/>
                  </a:ext>
                </a:extLst>
              </a:tr>
              <a:tr h="0">
                <a:tc>
                  <a:txBody>
                    <a:bodyPr/>
                    <a:lstStyle/>
                    <a:p>
                      <a:r>
                        <a:rPr kumimoji="1" lang="en-US" altLang="ja-JP" sz="1400" dirty="0"/>
                        <a:t>submit</a:t>
                      </a:r>
                      <a:endParaRPr kumimoji="1" lang="ja-JP" altLang="en-US" sz="1400" dirty="0"/>
                    </a:p>
                  </a:txBody>
                  <a:tcPr/>
                </a:tc>
                <a:tc>
                  <a:txBody>
                    <a:bodyPr/>
                    <a:lstStyle/>
                    <a:p>
                      <a:r>
                        <a:rPr kumimoji="1" lang="ja-JP" altLang="en-US" sz="1400" dirty="0"/>
                        <a:t>送信ボタン。</a:t>
                      </a:r>
                    </a:p>
                  </a:txBody>
                  <a:tcPr/>
                </a:tc>
                <a:tc>
                  <a:txBody>
                    <a:bodyPr/>
                    <a:lstStyle/>
                    <a:p>
                      <a:endParaRPr kumimoji="1" lang="ja-JP" altLang="en-US" sz="1400" dirty="0"/>
                    </a:p>
                  </a:txBody>
                  <a:tcPr/>
                </a:tc>
                <a:extLst>
                  <a:ext uri="{0D108BD9-81ED-4DB2-BD59-A6C34878D82A}">
                    <a16:rowId xmlns:a16="http://schemas.microsoft.com/office/drawing/2014/main" val="2263143735"/>
                  </a:ext>
                </a:extLst>
              </a:tr>
              <a:tr h="0">
                <a:tc>
                  <a:txBody>
                    <a:bodyPr/>
                    <a:lstStyle/>
                    <a:p>
                      <a:r>
                        <a:rPr kumimoji="1" lang="en-US" altLang="ja-JP" sz="1400" dirty="0"/>
                        <a:t>image</a:t>
                      </a:r>
                      <a:endParaRPr kumimoji="1" lang="ja-JP" altLang="en-US" sz="1400" dirty="0"/>
                    </a:p>
                  </a:txBody>
                  <a:tcPr/>
                </a:tc>
                <a:tc>
                  <a:txBody>
                    <a:bodyPr/>
                    <a:lstStyle/>
                    <a:p>
                      <a:r>
                        <a:rPr kumimoji="1" lang="ja-JP" altLang="en-US" sz="1400" dirty="0"/>
                        <a:t>送信用画像ボタン。</a:t>
                      </a:r>
                    </a:p>
                  </a:txBody>
                  <a:tcPr/>
                </a:tc>
                <a:tc>
                  <a:txBody>
                    <a:bodyPr/>
                    <a:lstStyle/>
                    <a:p>
                      <a:endParaRPr kumimoji="1" lang="ja-JP" altLang="en-US" sz="1400" dirty="0"/>
                    </a:p>
                  </a:txBody>
                  <a:tcPr/>
                </a:tc>
                <a:extLst>
                  <a:ext uri="{0D108BD9-81ED-4DB2-BD59-A6C34878D82A}">
                    <a16:rowId xmlns:a16="http://schemas.microsoft.com/office/drawing/2014/main" val="3604460849"/>
                  </a:ext>
                </a:extLst>
              </a:tr>
              <a:tr h="228600">
                <a:tc>
                  <a:txBody>
                    <a:bodyPr/>
                    <a:lstStyle/>
                    <a:p>
                      <a:r>
                        <a:rPr kumimoji="1" lang="en-US" altLang="ja-JP" sz="1400" dirty="0"/>
                        <a:t>reset</a:t>
                      </a:r>
                      <a:endParaRPr kumimoji="1" lang="ja-JP" altLang="en-US" sz="1400" dirty="0"/>
                    </a:p>
                  </a:txBody>
                  <a:tcPr/>
                </a:tc>
                <a:tc>
                  <a:txBody>
                    <a:bodyPr/>
                    <a:lstStyle/>
                    <a:p>
                      <a:r>
                        <a:rPr kumimoji="1" lang="ja-JP" altLang="en-US" sz="1400" dirty="0"/>
                        <a:t>リセットボタン。</a:t>
                      </a:r>
                    </a:p>
                  </a:txBody>
                  <a:tcPr/>
                </a:tc>
                <a:tc>
                  <a:txBody>
                    <a:bodyPr/>
                    <a:lstStyle/>
                    <a:p>
                      <a:endParaRPr kumimoji="1" lang="ja-JP" altLang="en-US" sz="1400" dirty="0"/>
                    </a:p>
                  </a:txBody>
                  <a:tcPr/>
                </a:tc>
                <a:extLst>
                  <a:ext uri="{0D108BD9-81ED-4DB2-BD59-A6C34878D82A}">
                    <a16:rowId xmlns:a16="http://schemas.microsoft.com/office/drawing/2014/main" val="921288256"/>
                  </a:ext>
                </a:extLst>
              </a:tr>
              <a:tr h="152400">
                <a:tc>
                  <a:txBody>
                    <a:bodyPr/>
                    <a:lstStyle/>
                    <a:p>
                      <a:r>
                        <a:rPr kumimoji="1" lang="en-US" altLang="ja-JP" sz="1400" dirty="0"/>
                        <a:t>button</a:t>
                      </a:r>
                      <a:endParaRPr kumimoji="1" lang="ja-JP" altLang="en-US" sz="1400" dirty="0"/>
                    </a:p>
                  </a:txBody>
                  <a:tcPr/>
                </a:tc>
                <a:tc>
                  <a:txBody>
                    <a:bodyPr/>
                    <a:lstStyle/>
                    <a:p>
                      <a:r>
                        <a:rPr kumimoji="1" lang="ja-JP" altLang="en-US" sz="1400" dirty="0"/>
                        <a:t>汎用ボタン。</a:t>
                      </a:r>
                    </a:p>
                  </a:txBody>
                  <a:tcPr/>
                </a:tc>
                <a:tc>
                  <a:txBody>
                    <a:bodyPr/>
                    <a:lstStyle/>
                    <a:p>
                      <a:endParaRPr kumimoji="1" lang="ja-JP" altLang="en-US" sz="1400" dirty="0"/>
                    </a:p>
                  </a:txBody>
                  <a:tcPr/>
                </a:tc>
                <a:extLst>
                  <a:ext uri="{0D108BD9-81ED-4DB2-BD59-A6C34878D82A}">
                    <a16:rowId xmlns:a16="http://schemas.microsoft.com/office/drawing/2014/main" val="1711923344"/>
                  </a:ext>
                </a:extLst>
              </a:tr>
              <a:tr h="0">
                <a:tc>
                  <a:txBody>
                    <a:bodyPr/>
                    <a:lstStyle/>
                    <a:p>
                      <a:r>
                        <a:rPr kumimoji="1" lang="en-US" altLang="ja-JP" sz="1400" dirty="0"/>
                        <a:t>hidden</a:t>
                      </a:r>
                      <a:endParaRPr kumimoji="1" lang="ja-JP" altLang="en-US" sz="1400" dirty="0"/>
                    </a:p>
                  </a:txBody>
                  <a:tcPr/>
                </a:tc>
                <a:tc>
                  <a:txBody>
                    <a:bodyPr/>
                    <a:lstStyle/>
                    <a:p>
                      <a:r>
                        <a:rPr kumimoji="1" lang="ja-JP" altLang="en-US" sz="1400" dirty="0"/>
                        <a:t>隠しデータ欄。</a:t>
                      </a:r>
                    </a:p>
                  </a:txBody>
                  <a:tcPr/>
                </a:tc>
                <a:tc>
                  <a:txBody>
                    <a:bodyPr/>
                    <a:lstStyle/>
                    <a:p>
                      <a:endParaRPr kumimoji="1" lang="ja-JP" altLang="en-US" sz="1400" dirty="0"/>
                    </a:p>
                  </a:txBody>
                  <a:tcPr/>
                </a:tc>
                <a:extLst>
                  <a:ext uri="{0D108BD9-81ED-4DB2-BD59-A6C34878D82A}">
                    <a16:rowId xmlns:a16="http://schemas.microsoft.com/office/drawing/2014/main" val="2419482457"/>
                  </a:ext>
                </a:extLst>
              </a:tr>
            </a:tbl>
          </a:graphicData>
        </a:graphic>
      </p:graphicFrame>
      <p:grpSp>
        <p:nvGrpSpPr>
          <p:cNvPr id="25" name="グループ化 24">
            <a:extLst>
              <a:ext uri="{FF2B5EF4-FFF2-40B4-BE49-F238E27FC236}">
                <a16:creationId xmlns:a16="http://schemas.microsoft.com/office/drawing/2014/main" id="{5EAB4D83-BA18-47E1-8ADD-3F41104F99BF}"/>
              </a:ext>
            </a:extLst>
          </p:cNvPr>
          <p:cNvGrpSpPr/>
          <p:nvPr/>
        </p:nvGrpSpPr>
        <p:grpSpPr>
          <a:xfrm>
            <a:off x="7270968" y="1152525"/>
            <a:ext cx="1782871" cy="5357097"/>
            <a:chOff x="7050530" y="1152525"/>
            <a:chExt cx="1782871" cy="5357097"/>
          </a:xfrm>
        </p:grpSpPr>
        <p:pic>
          <p:nvPicPr>
            <p:cNvPr id="7" name="図 6">
              <a:extLst>
                <a:ext uri="{FF2B5EF4-FFF2-40B4-BE49-F238E27FC236}">
                  <a16:creationId xmlns:a16="http://schemas.microsoft.com/office/drawing/2014/main" id="{B213D91C-B65C-4734-A742-5F0CBB732FC5}"/>
                </a:ext>
              </a:extLst>
            </p:cNvPr>
            <p:cNvPicPr>
              <a:picLocks noChangeAspect="1"/>
            </p:cNvPicPr>
            <p:nvPr/>
          </p:nvPicPr>
          <p:blipFill>
            <a:blip r:embed="rId4"/>
            <a:stretch>
              <a:fillRect/>
            </a:stretch>
          </p:blipFill>
          <p:spPr>
            <a:xfrm>
              <a:off x="7054624" y="1152525"/>
              <a:ext cx="1233488" cy="171450"/>
            </a:xfrm>
            <a:prstGeom prst="rect">
              <a:avLst/>
            </a:prstGeom>
          </p:spPr>
        </p:pic>
        <p:pic>
          <p:nvPicPr>
            <p:cNvPr id="8" name="図 7">
              <a:extLst>
                <a:ext uri="{FF2B5EF4-FFF2-40B4-BE49-F238E27FC236}">
                  <a16:creationId xmlns:a16="http://schemas.microsoft.com/office/drawing/2014/main" id="{8FEC2066-77DC-4A15-9EAA-B7E96F48701B}"/>
                </a:ext>
              </a:extLst>
            </p:cNvPr>
            <p:cNvPicPr>
              <a:picLocks noChangeAspect="1"/>
            </p:cNvPicPr>
            <p:nvPr/>
          </p:nvPicPr>
          <p:blipFill>
            <a:blip r:embed="rId5"/>
            <a:stretch>
              <a:fillRect/>
            </a:stretch>
          </p:blipFill>
          <p:spPr>
            <a:xfrm>
              <a:off x="7054624" y="1439367"/>
              <a:ext cx="1228725" cy="161925"/>
            </a:xfrm>
            <a:prstGeom prst="rect">
              <a:avLst/>
            </a:prstGeom>
          </p:spPr>
        </p:pic>
        <p:pic>
          <p:nvPicPr>
            <p:cNvPr id="9" name="図 8">
              <a:extLst>
                <a:ext uri="{FF2B5EF4-FFF2-40B4-BE49-F238E27FC236}">
                  <a16:creationId xmlns:a16="http://schemas.microsoft.com/office/drawing/2014/main" id="{07AD63B3-9544-424E-901E-AFB8249FA466}"/>
                </a:ext>
              </a:extLst>
            </p:cNvPr>
            <p:cNvPicPr>
              <a:picLocks noChangeAspect="1"/>
            </p:cNvPicPr>
            <p:nvPr/>
          </p:nvPicPr>
          <p:blipFill>
            <a:blip r:embed="rId6"/>
            <a:stretch>
              <a:fillRect/>
            </a:stretch>
          </p:blipFill>
          <p:spPr>
            <a:xfrm>
              <a:off x="7054624" y="1750761"/>
              <a:ext cx="1243013" cy="176213"/>
            </a:xfrm>
            <a:prstGeom prst="rect">
              <a:avLst/>
            </a:prstGeom>
          </p:spPr>
        </p:pic>
        <p:pic>
          <p:nvPicPr>
            <p:cNvPr id="10" name="図 9">
              <a:extLst>
                <a:ext uri="{FF2B5EF4-FFF2-40B4-BE49-F238E27FC236}">
                  <a16:creationId xmlns:a16="http://schemas.microsoft.com/office/drawing/2014/main" id="{73D29D68-5C5C-454B-8D15-584CF9016391}"/>
                </a:ext>
              </a:extLst>
            </p:cNvPr>
            <p:cNvPicPr>
              <a:picLocks noChangeAspect="1"/>
            </p:cNvPicPr>
            <p:nvPr/>
          </p:nvPicPr>
          <p:blipFill>
            <a:blip r:embed="rId7"/>
            <a:stretch>
              <a:fillRect/>
            </a:stretch>
          </p:blipFill>
          <p:spPr>
            <a:xfrm>
              <a:off x="7059386" y="2058044"/>
              <a:ext cx="1233488" cy="176213"/>
            </a:xfrm>
            <a:prstGeom prst="rect">
              <a:avLst/>
            </a:prstGeom>
          </p:spPr>
        </p:pic>
        <p:pic>
          <p:nvPicPr>
            <p:cNvPr id="11" name="図 10">
              <a:extLst>
                <a:ext uri="{FF2B5EF4-FFF2-40B4-BE49-F238E27FC236}">
                  <a16:creationId xmlns:a16="http://schemas.microsoft.com/office/drawing/2014/main" id="{9245273A-512F-431B-8BAD-68BD9825AA94}"/>
                </a:ext>
              </a:extLst>
            </p:cNvPr>
            <p:cNvPicPr>
              <a:picLocks noChangeAspect="1"/>
            </p:cNvPicPr>
            <p:nvPr/>
          </p:nvPicPr>
          <p:blipFill>
            <a:blip r:embed="rId8"/>
            <a:stretch>
              <a:fillRect/>
            </a:stretch>
          </p:blipFill>
          <p:spPr>
            <a:xfrm>
              <a:off x="7057005" y="2350490"/>
              <a:ext cx="1238250" cy="176213"/>
            </a:xfrm>
            <a:prstGeom prst="rect">
              <a:avLst/>
            </a:prstGeom>
          </p:spPr>
        </p:pic>
        <p:pic>
          <p:nvPicPr>
            <p:cNvPr id="12" name="図 11">
              <a:extLst>
                <a:ext uri="{FF2B5EF4-FFF2-40B4-BE49-F238E27FC236}">
                  <a16:creationId xmlns:a16="http://schemas.microsoft.com/office/drawing/2014/main" id="{3370608E-8F45-4086-8DDF-FC1FE563A840}"/>
                </a:ext>
              </a:extLst>
            </p:cNvPr>
            <p:cNvPicPr>
              <a:picLocks noChangeAspect="1"/>
            </p:cNvPicPr>
            <p:nvPr/>
          </p:nvPicPr>
          <p:blipFill>
            <a:blip r:embed="rId9"/>
            <a:stretch>
              <a:fillRect/>
            </a:stretch>
          </p:blipFill>
          <p:spPr>
            <a:xfrm>
              <a:off x="7054624" y="2661962"/>
              <a:ext cx="1243013" cy="176213"/>
            </a:xfrm>
            <a:prstGeom prst="rect">
              <a:avLst/>
            </a:prstGeom>
          </p:spPr>
        </p:pic>
        <p:pic>
          <p:nvPicPr>
            <p:cNvPr id="13" name="図 12">
              <a:extLst>
                <a:ext uri="{FF2B5EF4-FFF2-40B4-BE49-F238E27FC236}">
                  <a16:creationId xmlns:a16="http://schemas.microsoft.com/office/drawing/2014/main" id="{D31349A7-0775-4AFA-8ECD-31A70778D5F8}"/>
                </a:ext>
              </a:extLst>
            </p:cNvPr>
            <p:cNvPicPr>
              <a:picLocks noChangeAspect="1"/>
            </p:cNvPicPr>
            <p:nvPr/>
          </p:nvPicPr>
          <p:blipFill>
            <a:blip r:embed="rId10"/>
            <a:stretch>
              <a:fillRect/>
            </a:stretch>
          </p:blipFill>
          <p:spPr>
            <a:xfrm>
              <a:off x="7062097" y="2950219"/>
              <a:ext cx="781050" cy="166688"/>
            </a:xfrm>
            <a:prstGeom prst="rect">
              <a:avLst/>
            </a:prstGeom>
          </p:spPr>
        </p:pic>
        <p:pic>
          <p:nvPicPr>
            <p:cNvPr id="14" name="図 13">
              <a:extLst>
                <a:ext uri="{FF2B5EF4-FFF2-40B4-BE49-F238E27FC236}">
                  <a16:creationId xmlns:a16="http://schemas.microsoft.com/office/drawing/2014/main" id="{D63D866E-810D-40D1-9B5B-CC4D4DDB4292}"/>
                </a:ext>
              </a:extLst>
            </p:cNvPr>
            <p:cNvPicPr>
              <a:picLocks noChangeAspect="1"/>
            </p:cNvPicPr>
            <p:nvPr/>
          </p:nvPicPr>
          <p:blipFill>
            <a:blip r:embed="rId11"/>
            <a:stretch>
              <a:fillRect/>
            </a:stretch>
          </p:blipFill>
          <p:spPr>
            <a:xfrm>
              <a:off x="7054624" y="3249707"/>
              <a:ext cx="519113" cy="190500"/>
            </a:xfrm>
            <a:prstGeom prst="rect">
              <a:avLst/>
            </a:prstGeom>
          </p:spPr>
        </p:pic>
        <p:pic>
          <p:nvPicPr>
            <p:cNvPr id="15" name="図 14">
              <a:extLst>
                <a:ext uri="{FF2B5EF4-FFF2-40B4-BE49-F238E27FC236}">
                  <a16:creationId xmlns:a16="http://schemas.microsoft.com/office/drawing/2014/main" id="{7CACC1CD-5FB8-45B5-B44F-BF32A4CA9982}"/>
                </a:ext>
              </a:extLst>
            </p:cNvPr>
            <p:cNvPicPr>
              <a:picLocks noChangeAspect="1"/>
            </p:cNvPicPr>
            <p:nvPr/>
          </p:nvPicPr>
          <p:blipFill>
            <a:blip r:embed="rId12"/>
            <a:stretch>
              <a:fillRect/>
            </a:stretch>
          </p:blipFill>
          <p:spPr>
            <a:xfrm>
              <a:off x="7054624" y="3570607"/>
              <a:ext cx="1257300" cy="176213"/>
            </a:xfrm>
            <a:prstGeom prst="rect">
              <a:avLst/>
            </a:prstGeom>
          </p:spPr>
        </p:pic>
        <p:pic>
          <p:nvPicPr>
            <p:cNvPr id="16" name="図 15">
              <a:extLst>
                <a:ext uri="{FF2B5EF4-FFF2-40B4-BE49-F238E27FC236}">
                  <a16:creationId xmlns:a16="http://schemas.microsoft.com/office/drawing/2014/main" id="{F9B2429C-3066-4401-A0F2-4AABC1C8AB05}"/>
                </a:ext>
              </a:extLst>
            </p:cNvPr>
            <p:cNvPicPr>
              <a:picLocks noChangeAspect="1"/>
            </p:cNvPicPr>
            <p:nvPr/>
          </p:nvPicPr>
          <p:blipFill>
            <a:blip r:embed="rId13"/>
            <a:stretch>
              <a:fillRect/>
            </a:stretch>
          </p:blipFill>
          <p:spPr>
            <a:xfrm>
              <a:off x="7054624" y="3896860"/>
              <a:ext cx="947738" cy="138113"/>
            </a:xfrm>
            <a:prstGeom prst="rect">
              <a:avLst/>
            </a:prstGeom>
          </p:spPr>
        </p:pic>
        <p:pic>
          <p:nvPicPr>
            <p:cNvPr id="17" name="図 16">
              <a:extLst>
                <a:ext uri="{FF2B5EF4-FFF2-40B4-BE49-F238E27FC236}">
                  <a16:creationId xmlns:a16="http://schemas.microsoft.com/office/drawing/2014/main" id="{284BAC5A-F6DA-4AD8-976F-1CB817B22F5F}"/>
                </a:ext>
              </a:extLst>
            </p:cNvPr>
            <p:cNvPicPr>
              <a:picLocks noChangeAspect="1"/>
            </p:cNvPicPr>
            <p:nvPr/>
          </p:nvPicPr>
          <p:blipFill>
            <a:blip r:embed="rId14"/>
            <a:stretch>
              <a:fillRect/>
            </a:stretch>
          </p:blipFill>
          <p:spPr>
            <a:xfrm>
              <a:off x="7054624" y="4167093"/>
              <a:ext cx="376238" cy="209550"/>
            </a:xfrm>
            <a:prstGeom prst="rect">
              <a:avLst/>
            </a:prstGeom>
          </p:spPr>
        </p:pic>
        <p:pic>
          <p:nvPicPr>
            <p:cNvPr id="18" name="図 17">
              <a:extLst>
                <a:ext uri="{FF2B5EF4-FFF2-40B4-BE49-F238E27FC236}">
                  <a16:creationId xmlns:a16="http://schemas.microsoft.com/office/drawing/2014/main" id="{33535A4A-ED45-4A47-AB4F-86953D9D47E5}"/>
                </a:ext>
              </a:extLst>
            </p:cNvPr>
            <p:cNvPicPr>
              <a:picLocks noChangeAspect="1"/>
            </p:cNvPicPr>
            <p:nvPr/>
          </p:nvPicPr>
          <p:blipFill>
            <a:blip r:embed="rId15"/>
            <a:stretch>
              <a:fillRect/>
            </a:stretch>
          </p:blipFill>
          <p:spPr>
            <a:xfrm>
              <a:off x="7062096" y="4520628"/>
              <a:ext cx="109538" cy="104775"/>
            </a:xfrm>
            <a:prstGeom prst="rect">
              <a:avLst/>
            </a:prstGeom>
          </p:spPr>
        </p:pic>
        <p:pic>
          <p:nvPicPr>
            <p:cNvPr id="19" name="図 18">
              <a:extLst>
                <a:ext uri="{FF2B5EF4-FFF2-40B4-BE49-F238E27FC236}">
                  <a16:creationId xmlns:a16="http://schemas.microsoft.com/office/drawing/2014/main" id="{05AD641E-F3D3-4AEF-96FA-B98C4A95DE27}"/>
                </a:ext>
              </a:extLst>
            </p:cNvPr>
            <p:cNvPicPr>
              <a:picLocks noChangeAspect="1"/>
            </p:cNvPicPr>
            <p:nvPr/>
          </p:nvPicPr>
          <p:blipFill>
            <a:blip r:embed="rId16"/>
            <a:stretch>
              <a:fillRect/>
            </a:stretch>
          </p:blipFill>
          <p:spPr>
            <a:xfrm>
              <a:off x="7061751" y="4823609"/>
              <a:ext cx="104775" cy="109538"/>
            </a:xfrm>
            <a:prstGeom prst="rect">
              <a:avLst/>
            </a:prstGeom>
          </p:spPr>
        </p:pic>
        <p:pic>
          <p:nvPicPr>
            <p:cNvPr id="20" name="図 19">
              <a:extLst>
                <a:ext uri="{FF2B5EF4-FFF2-40B4-BE49-F238E27FC236}">
                  <a16:creationId xmlns:a16="http://schemas.microsoft.com/office/drawing/2014/main" id="{3B7E41BE-BD72-461C-B2D5-B8FCEC14394C}"/>
                </a:ext>
              </a:extLst>
            </p:cNvPr>
            <p:cNvPicPr>
              <a:picLocks noChangeAspect="1"/>
            </p:cNvPicPr>
            <p:nvPr/>
          </p:nvPicPr>
          <p:blipFill>
            <a:blip r:embed="rId17"/>
            <a:stretch>
              <a:fillRect/>
            </a:stretch>
          </p:blipFill>
          <p:spPr>
            <a:xfrm>
              <a:off x="7061751" y="5072369"/>
              <a:ext cx="1771650" cy="195263"/>
            </a:xfrm>
            <a:prstGeom prst="rect">
              <a:avLst/>
            </a:prstGeom>
          </p:spPr>
        </p:pic>
        <p:pic>
          <p:nvPicPr>
            <p:cNvPr id="21" name="図 20">
              <a:extLst>
                <a:ext uri="{FF2B5EF4-FFF2-40B4-BE49-F238E27FC236}">
                  <a16:creationId xmlns:a16="http://schemas.microsoft.com/office/drawing/2014/main" id="{81736EE7-6936-46EE-9046-17571BD072C1}"/>
                </a:ext>
              </a:extLst>
            </p:cNvPr>
            <p:cNvPicPr>
              <a:picLocks noChangeAspect="1"/>
            </p:cNvPicPr>
            <p:nvPr/>
          </p:nvPicPr>
          <p:blipFill>
            <a:blip r:embed="rId18"/>
            <a:stretch>
              <a:fillRect/>
            </a:stretch>
          </p:blipFill>
          <p:spPr>
            <a:xfrm>
              <a:off x="7054624" y="5369917"/>
              <a:ext cx="338138" cy="214313"/>
            </a:xfrm>
            <a:prstGeom prst="rect">
              <a:avLst/>
            </a:prstGeom>
          </p:spPr>
        </p:pic>
        <p:pic>
          <p:nvPicPr>
            <p:cNvPr id="22" name="図 21">
              <a:extLst>
                <a:ext uri="{FF2B5EF4-FFF2-40B4-BE49-F238E27FC236}">
                  <a16:creationId xmlns:a16="http://schemas.microsoft.com/office/drawing/2014/main" id="{9AF2C39F-4FBD-43BA-8FAA-C84C2932E5D4}"/>
                </a:ext>
              </a:extLst>
            </p:cNvPr>
            <p:cNvPicPr>
              <a:picLocks noChangeAspect="1"/>
            </p:cNvPicPr>
            <p:nvPr/>
          </p:nvPicPr>
          <p:blipFill>
            <a:blip r:embed="rId19"/>
            <a:stretch>
              <a:fillRect/>
            </a:stretch>
          </p:blipFill>
          <p:spPr>
            <a:xfrm>
              <a:off x="7054624" y="5693056"/>
              <a:ext cx="604838" cy="176213"/>
            </a:xfrm>
            <a:prstGeom prst="rect">
              <a:avLst/>
            </a:prstGeom>
          </p:spPr>
        </p:pic>
        <p:pic>
          <p:nvPicPr>
            <p:cNvPr id="23" name="図 22">
              <a:extLst>
                <a:ext uri="{FF2B5EF4-FFF2-40B4-BE49-F238E27FC236}">
                  <a16:creationId xmlns:a16="http://schemas.microsoft.com/office/drawing/2014/main" id="{D6280870-5905-4849-803A-B93FA3CC8912}"/>
                </a:ext>
              </a:extLst>
            </p:cNvPr>
            <p:cNvPicPr>
              <a:picLocks noChangeAspect="1"/>
            </p:cNvPicPr>
            <p:nvPr/>
          </p:nvPicPr>
          <p:blipFill>
            <a:blip r:embed="rId20"/>
            <a:stretch>
              <a:fillRect/>
            </a:stretch>
          </p:blipFill>
          <p:spPr>
            <a:xfrm>
              <a:off x="7054624" y="5961964"/>
              <a:ext cx="514350" cy="214313"/>
            </a:xfrm>
            <a:prstGeom prst="rect">
              <a:avLst/>
            </a:prstGeom>
          </p:spPr>
        </p:pic>
        <p:pic>
          <p:nvPicPr>
            <p:cNvPr id="24" name="図 23">
              <a:extLst>
                <a:ext uri="{FF2B5EF4-FFF2-40B4-BE49-F238E27FC236}">
                  <a16:creationId xmlns:a16="http://schemas.microsoft.com/office/drawing/2014/main" id="{4077F7F4-3182-41E6-A90E-2A0FF4216FF2}"/>
                </a:ext>
              </a:extLst>
            </p:cNvPr>
            <p:cNvPicPr>
              <a:picLocks noChangeAspect="1"/>
            </p:cNvPicPr>
            <p:nvPr/>
          </p:nvPicPr>
          <p:blipFill>
            <a:blip r:embed="rId21"/>
            <a:stretch>
              <a:fillRect/>
            </a:stretch>
          </p:blipFill>
          <p:spPr>
            <a:xfrm>
              <a:off x="7050530" y="6314359"/>
              <a:ext cx="623888" cy="195263"/>
            </a:xfrm>
            <a:prstGeom prst="rect">
              <a:avLst/>
            </a:prstGeom>
          </p:spPr>
        </p:pic>
      </p:grpSp>
      <p:sp>
        <p:nvSpPr>
          <p:cNvPr id="26" name="正方形/長方形 25">
            <a:extLst>
              <a:ext uri="{FF2B5EF4-FFF2-40B4-BE49-F238E27FC236}">
                <a16:creationId xmlns:a16="http://schemas.microsoft.com/office/drawing/2014/main" id="{A7B90895-0F53-45D4-89CD-4A8BC705CC9B}"/>
              </a:ext>
            </a:extLst>
          </p:cNvPr>
          <p:cNvSpPr/>
          <p:nvPr/>
        </p:nvSpPr>
        <p:spPr>
          <a:xfrm>
            <a:off x="155575" y="3044452"/>
            <a:ext cx="3061154" cy="646331"/>
          </a:xfrm>
          <a:prstGeom prst="rect">
            <a:avLst/>
          </a:prstGeom>
        </p:spPr>
        <p:txBody>
          <a:bodyPr wrap="square">
            <a:spAutoFit/>
          </a:bodyPr>
          <a:lstStyle/>
          <a:p>
            <a:r>
              <a:rPr lang="ja-JP" altLang="en-US" dirty="0">
                <a:solidFill>
                  <a:schemeClr val="bg1">
                    <a:lumMod val="65000"/>
                  </a:schemeClr>
                </a:solidFill>
              </a:rPr>
              <a:t>http://html5.cyberlab.info/elements/forms/input-type.html</a:t>
            </a:r>
          </a:p>
        </p:txBody>
      </p:sp>
    </p:spTree>
    <p:custDataLst>
      <p:tags r:id="rId1"/>
    </p:custDataLst>
    <p:extLst>
      <p:ext uri="{BB962C8B-B14F-4D97-AF65-F5344CB8AC3E}">
        <p14:creationId xmlns:p14="http://schemas.microsoft.com/office/powerpoint/2010/main" val="1277509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タイトル 1"/>
          <p:cNvSpPr>
            <a:spLocks noGrp="1"/>
          </p:cNvSpPr>
          <p:nvPr>
            <p:ph type="title" idx="4294967295"/>
          </p:nvPr>
        </p:nvSpPr>
        <p:spPr>
          <a:xfrm>
            <a:off x="276894"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５ー２．数字・金額のフォーマットについて</a:t>
            </a:r>
            <a:endParaRPr lang="ja-JP" altLang="en-US" sz="16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22</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 name="テキスト ボックス 1">
            <a:extLst>
              <a:ext uri="{FF2B5EF4-FFF2-40B4-BE49-F238E27FC236}">
                <a16:creationId xmlns:a16="http://schemas.microsoft.com/office/drawing/2014/main" id="{F3BBDA3D-26F4-4E20-BF3A-40B3A36AC675}"/>
              </a:ext>
            </a:extLst>
          </p:cNvPr>
          <p:cNvSpPr txBox="1"/>
          <p:nvPr/>
        </p:nvSpPr>
        <p:spPr>
          <a:xfrm>
            <a:off x="219744" y="985366"/>
            <a:ext cx="8565027" cy="646331"/>
          </a:xfrm>
          <a:prstGeom prst="rect">
            <a:avLst/>
          </a:prstGeom>
        </p:spPr>
        <p:txBody>
          <a:bodyPr wrap="square">
            <a:spAutoFit/>
          </a:bodyPr>
          <a:lstStyle>
            <a:defPPr>
              <a:defRPr lang="ja-JP"/>
            </a:defPPr>
            <a:lvl1pPr>
              <a:defRPr>
                <a:solidFill>
                  <a:srgbClr val="000000"/>
                </a:solidFill>
                <a:latin typeface="Meiryo" panose="020B0604030504040204" pitchFamily="50" charset="-128"/>
                <a:ea typeface="Meiryo" panose="020B0604030504040204" pitchFamily="50" charset="-128"/>
              </a:defRPr>
            </a:lvl1pPr>
          </a:lstStyle>
          <a:p>
            <a:r>
              <a:rPr lang="ja-JP" altLang="en-US" dirty="0">
                <a:latin typeface="ＭＳ Ｐゴシック" panose="020B0600070205080204" pitchFamily="50" charset="-128"/>
                <a:ea typeface="ＭＳ Ｐゴシック" panose="020B0600070205080204" pitchFamily="50" charset="-128"/>
              </a:rPr>
              <a:t>世界の数字・金額のフォーマットを探してみたら、以外に統一していないことをわかりました。</a:t>
            </a:r>
            <a:r>
              <a:rPr lang="en-US" altLang="ja-JP" dirty="0">
                <a:latin typeface="ＭＳ Ｐゴシック" panose="020B0600070205080204" pitchFamily="50" charset="-128"/>
                <a:ea typeface="ＭＳ Ｐゴシック" panose="020B0600070205080204" pitchFamily="50" charset="-128"/>
              </a:rPr>
              <a:t>HTML5</a:t>
            </a:r>
            <a:r>
              <a:rPr lang="ja-JP" altLang="en-US" dirty="0">
                <a:latin typeface="ＭＳ Ｐゴシック" panose="020B0600070205080204" pitchFamily="50" charset="-128"/>
                <a:ea typeface="ＭＳ Ｐゴシック" panose="020B0600070205080204" pitchFamily="50" charset="-128"/>
              </a:rPr>
              <a:t>の</a:t>
            </a:r>
            <a:r>
              <a:rPr lang="en-US" altLang="ja-JP" dirty="0">
                <a:latin typeface="ＭＳ Ｐゴシック" panose="020B0600070205080204" pitchFamily="50" charset="-128"/>
                <a:ea typeface="ＭＳ Ｐゴシック" panose="020B0600070205080204" pitchFamily="50" charset="-128"/>
              </a:rPr>
              <a:t>input</a:t>
            </a:r>
            <a:r>
              <a:rPr lang="ja-JP" altLang="en-US" dirty="0">
                <a:latin typeface="ＭＳ Ｐゴシック" panose="020B0600070205080204" pitchFamily="50" charset="-128"/>
                <a:ea typeface="ＭＳ Ｐゴシック" panose="020B0600070205080204" pitchFamily="50" charset="-128"/>
              </a:rPr>
              <a:t>タイプに数字と金額がないのは、多分この理由でしょう。</a:t>
            </a:r>
            <a:endParaRPr lang="en-US" altLang="ja-JP" dirty="0">
              <a:latin typeface="ＭＳ Ｐゴシック" panose="020B0600070205080204" pitchFamily="50" charset="-128"/>
              <a:ea typeface="ＭＳ Ｐゴシック" panose="020B0600070205080204" pitchFamily="50" charset="-128"/>
            </a:endParaRPr>
          </a:p>
        </p:txBody>
      </p:sp>
      <p:graphicFrame>
        <p:nvGraphicFramePr>
          <p:cNvPr id="5" name="表 4">
            <a:extLst>
              <a:ext uri="{FF2B5EF4-FFF2-40B4-BE49-F238E27FC236}">
                <a16:creationId xmlns:a16="http://schemas.microsoft.com/office/drawing/2014/main" id="{5069F45A-CBAC-474A-934C-8ED5A56A602D}"/>
              </a:ext>
            </a:extLst>
          </p:cNvPr>
          <p:cNvGraphicFramePr>
            <a:graphicFrameLocks noGrp="1"/>
          </p:cNvGraphicFramePr>
          <p:nvPr>
            <p:extLst>
              <p:ext uri="{D42A27DB-BD31-4B8C-83A1-F6EECF244321}">
                <p14:modId xmlns:p14="http://schemas.microsoft.com/office/powerpoint/2010/main" val="3300884085"/>
              </p:ext>
            </p:extLst>
          </p:nvPr>
        </p:nvGraphicFramePr>
        <p:xfrm>
          <a:off x="0" y="2303119"/>
          <a:ext cx="9152164" cy="3962400"/>
        </p:xfrm>
        <a:graphic>
          <a:graphicData uri="http://schemas.openxmlformats.org/drawingml/2006/table">
            <a:tbl>
              <a:tblPr firstRow="1" bandRow="1">
                <a:tableStyleId>{5C22544A-7EE6-4342-B048-85BDC9FD1C3A}</a:tableStyleId>
              </a:tblPr>
              <a:tblGrid>
                <a:gridCol w="1428750">
                  <a:extLst>
                    <a:ext uri="{9D8B030D-6E8A-4147-A177-3AD203B41FA5}">
                      <a16:colId xmlns:a16="http://schemas.microsoft.com/office/drawing/2014/main" val="4190374491"/>
                    </a:ext>
                  </a:extLst>
                </a:gridCol>
                <a:gridCol w="1502228">
                  <a:extLst>
                    <a:ext uri="{9D8B030D-6E8A-4147-A177-3AD203B41FA5}">
                      <a16:colId xmlns:a16="http://schemas.microsoft.com/office/drawing/2014/main" val="2888369997"/>
                    </a:ext>
                  </a:extLst>
                </a:gridCol>
                <a:gridCol w="1583872">
                  <a:extLst>
                    <a:ext uri="{9D8B030D-6E8A-4147-A177-3AD203B41FA5}">
                      <a16:colId xmlns:a16="http://schemas.microsoft.com/office/drawing/2014/main" val="2932711633"/>
                    </a:ext>
                  </a:extLst>
                </a:gridCol>
                <a:gridCol w="1436914">
                  <a:extLst>
                    <a:ext uri="{9D8B030D-6E8A-4147-A177-3AD203B41FA5}">
                      <a16:colId xmlns:a16="http://schemas.microsoft.com/office/drawing/2014/main" val="1631351196"/>
                    </a:ext>
                  </a:extLst>
                </a:gridCol>
                <a:gridCol w="1436914">
                  <a:extLst>
                    <a:ext uri="{9D8B030D-6E8A-4147-A177-3AD203B41FA5}">
                      <a16:colId xmlns:a16="http://schemas.microsoft.com/office/drawing/2014/main" val="2503083060"/>
                    </a:ext>
                  </a:extLst>
                </a:gridCol>
                <a:gridCol w="1763486">
                  <a:extLst>
                    <a:ext uri="{9D8B030D-6E8A-4147-A177-3AD203B41FA5}">
                      <a16:colId xmlns:a16="http://schemas.microsoft.com/office/drawing/2014/main" val="3357052688"/>
                    </a:ext>
                  </a:extLst>
                </a:gridCol>
              </a:tblGrid>
              <a:tr h="222462">
                <a:tc>
                  <a:txBody>
                    <a:bodyPr/>
                    <a:lstStyle/>
                    <a:p>
                      <a:r>
                        <a:rPr kumimoji="1" lang="ja-JP" altLang="en-US" sz="1400" dirty="0"/>
                        <a:t>タイプ</a:t>
                      </a:r>
                    </a:p>
                  </a:txBody>
                  <a:tcPr/>
                </a:tc>
                <a:tc>
                  <a:txBody>
                    <a:bodyPr/>
                    <a:lstStyle/>
                    <a:p>
                      <a:r>
                        <a:rPr kumimoji="1" lang="ja-JP" altLang="en-US" sz="1400" dirty="0"/>
                        <a:t>数値</a:t>
                      </a:r>
                    </a:p>
                  </a:txBody>
                  <a:tcPr/>
                </a:tc>
                <a:tc>
                  <a:txBody>
                    <a:bodyPr/>
                    <a:lstStyle/>
                    <a:p>
                      <a:r>
                        <a:rPr kumimoji="1" lang="ja-JP" altLang="en-US" sz="1400" dirty="0"/>
                        <a:t>通貨</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タイプ</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数値</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通貨</a:t>
                      </a:r>
                    </a:p>
                  </a:txBody>
                  <a:tcPr/>
                </a:tc>
                <a:extLst>
                  <a:ext uri="{0D108BD9-81ED-4DB2-BD59-A6C34878D82A}">
                    <a16:rowId xmlns:a16="http://schemas.microsoft.com/office/drawing/2014/main" val="872748868"/>
                  </a:ext>
                </a:extLst>
              </a:tr>
              <a:tr h="222462">
                <a:tc>
                  <a:txBody>
                    <a:bodyPr/>
                    <a:lstStyle/>
                    <a:p>
                      <a:r>
                        <a:rPr kumimoji="1" lang="ja-JP" altLang="en-US" sz="1400" dirty="0"/>
                        <a:t>日本</a:t>
                      </a:r>
                    </a:p>
                  </a:txBody>
                  <a:tcPr/>
                </a:tc>
                <a:tc>
                  <a:txBody>
                    <a:bodyPr/>
                    <a:lstStyle/>
                    <a:p>
                      <a:pPr algn="r"/>
                      <a:r>
                        <a:rPr kumimoji="1" lang="en-US" altLang="ja-JP" sz="1400" dirty="0"/>
                        <a:t>123,456,789.00</a:t>
                      </a:r>
                      <a:endParaRPr kumimoji="1" lang="ja-JP" altLang="en-US" sz="1400" dirty="0"/>
                    </a:p>
                  </a:txBody>
                  <a:tcPr/>
                </a:tc>
                <a:tc>
                  <a:txBody>
                    <a:bodyPr/>
                    <a:lstStyle/>
                    <a:p>
                      <a:pPr algn="r"/>
                      <a:r>
                        <a:rPr kumimoji="1" lang="en-US" altLang="ja-JP" sz="1400" dirty="0"/>
                        <a:t>¥123,456,789</a:t>
                      </a:r>
                      <a:endParaRPr kumimoji="1" lang="ja-JP" altLang="en-US" sz="1400" dirty="0"/>
                    </a:p>
                  </a:txBody>
                  <a:tcPr/>
                </a:tc>
                <a:tc>
                  <a:txBody>
                    <a:bodyPr/>
                    <a:lstStyle/>
                    <a:p>
                      <a:pPr algn="l"/>
                      <a:r>
                        <a:rPr kumimoji="1" lang="ja-JP" altLang="en-US" sz="1400" dirty="0"/>
                        <a:t>オーストリア</a:t>
                      </a:r>
                    </a:p>
                  </a:txBody>
                  <a:tcPr/>
                </a:tc>
                <a:tc>
                  <a:txBody>
                    <a:bodyPr/>
                    <a:lstStyle/>
                    <a:p>
                      <a:pPr algn="r"/>
                      <a:r>
                        <a:rPr kumimoji="1" lang="en-US" altLang="ja-JP" sz="1400" dirty="0">
                          <a:solidFill>
                            <a:srgbClr val="FF0000"/>
                          </a:solidFill>
                        </a:rPr>
                        <a:t>123.456.789,00</a:t>
                      </a:r>
                      <a:endParaRPr kumimoji="1" lang="ja-JP" altLang="en-US" sz="1400" dirty="0">
                        <a:solidFill>
                          <a:srgbClr val="FF0000"/>
                        </a:solidFill>
                      </a:endParaRPr>
                    </a:p>
                  </a:txBody>
                  <a:tcPr/>
                </a:tc>
                <a:tc>
                  <a:txBody>
                    <a:bodyPr/>
                    <a:lstStyle/>
                    <a:p>
                      <a:pPr algn="r"/>
                      <a:r>
                        <a:rPr kumimoji="1" lang="ja-JP" altLang="en-US" sz="1400" dirty="0">
                          <a:solidFill>
                            <a:srgbClr val="FF0000"/>
                          </a:solidFill>
                        </a:rPr>
                        <a:t>€ </a:t>
                      </a:r>
                      <a:r>
                        <a:rPr kumimoji="1" lang="en-US" altLang="ja-JP" sz="1400" dirty="0">
                          <a:solidFill>
                            <a:srgbClr val="FF0000"/>
                          </a:solidFill>
                        </a:rPr>
                        <a:t>123.456.789,00</a:t>
                      </a:r>
                      <a:endParaRPr kumimoji="1" lang="ja-JP" altLang="en-US" sz="1400" dirty="0">
                        <a:solidFill>
                          <a:srgbClr val="FF0000"/>
                        </a:solidFill>
                      </a:endParaRPr>
                    </a:p>
                  </a:txBody>
                  <a:tcPr/>
                </a:tc>
                <a:extLst>
                  <a:ext uri="{0D108BD9-81ED-4DB2-BD59-A6C34878D82A}">
                    <a16:rowId xmlns:a16="http://schemas.microsoft.com/office/drawing/2014/main" val="57216106"/>
                  </a:ext>
                </a:extLst>
              </a:tr>
              <a:tr h="222462">
                <a:tc>
                  <a:txBody>
                    <a:bodyPr/>
                    <a:lstStyle/>
                    <a:p>
                      <a:r>
                        <a:rPr kumimoji="1" lang="ja-JP" altLang="en-US" sz="1400" dirty="0"/>
                        <a:t>アメリカ</a:t>
                      </a:r>
                    </a:p>
                  </a:txBody>
                  <a:tcPr/>
                </a:tc>
                <a:tc>
                  <a:txBody>
                    <a:bodyPr/>
                    <a:lstStyle/>
                    <a:p>
                      <a:pPr algn="r"/>
                      <a:r>
                        <a:rPr kumimoji="1" lang="en-US" altLang="ja-JP" sz="1400" dirty="0"/>
                        <a:t>123,456,789.00</a:t>
                      </a:r>
                      <a:endParaRPr kumimoji="1" lang="ja-JP" altLang="en-US" sz="1400" dirty="0"/>
                    </a:p>
                  </a:txBody>
                  <a:tcPr/>
                </a:tc>
                <a:tc>
                  <a:txBody>
                    <a:bodyPr/>
                    <a:lstStyle/>
                    <a:p>
                      <a:pPr algn="r"/>
                      <a:r>
                        <a:rPr kumimoji="1" lang="en-US" altLang="ja-JP" sz="1400" dirty="0"/>
                        <a:t>$123,456,789.00</a:t>
                      </a:r>
                      <a:endParaRPr kumimoji="1" lang="ja-JP" altLang="en-US" sz="1400" dirty="0"/>
                    </a:p>
                  </a:txBody>
                  <a:tcPr/>
                </a:tc>
                <a:tc>
                  <a:txBody>
                    <a:bodyPr/>
                    <a:lstStyle/>
                    <a:p>
                      <a:pPr algn="l"/>
                      <a:r>
                        <a:rPr kumimoji="1" lang="ja-JP" altLang="en-US" sz="1400" dirty="0"/>
                        <a:t>ギリシャ</a:t>
                      </a:r>
                    </a:p>
                  </a:txBody>
                  <a:tcPr/>
                </a:tc>
                <a:tc>
                  <a:txBody>
                    <a:bodyPr/>
                    <a:lstStyle/>
                    <a:p>
                      <a:pPr algn="r"/>
                      <a:r>
                        <a:rPr kumimoji="1" lang="en-US" altLang="ja-JP" sz="1400" dirty="0">
                          <a:solidFill>
                            <a:srgbClr val="FF0000"/>
                          </a:solidFill>
                        </a:rPr>
                        <a:t>123.456.789,00</a:t>
                      </a:r>
                      <a:endParaRPr kumimoji="1" lang="ja-JP" altLang="en-US" sz="1400" dirty="0">
                        <a:solidFill>
                          <a:srgbClr val="FF0000"/>
                        </a:solidFill>
                      </a:endParaRPr>
                    </a:p>
                  </a:txBody>
                  <a:tcPr/>
                </a:tc>
                <a:tc>
                  <a:txBody>
                    <a:bodyPr/>
                    <a:lstStyle/>
                    <a:p>
                      <a:pPr algn="r"/>
                      <a:r>
                        <a:rPr kumimoji="1" lang="en-US" altLang="ja-JP" sz="1400" dirty="0">
                          <a:solidFill>
                            <a:srgbClr val="FF0000"/>
                          </a:solidFill>
                        </a:rPr>
                        <a:t>123.456.789,00 €</a:t>
                      </a:r>
                      <a:endParaRPr kumimoji="1" lang="ja-JP" altLang="en-US" sz="1400" dirty="0">
                        <a:solidFill>
                          <a:srgbClr val="FF0000"/>
                        </a:solidFill>
                      </a:endParaRPr>
                    </a:p>
                  </a:txBody>
                  <a:tcPr/>
                </a:tc>
                <a:extLst>
                  <a:ext uri="{0D108BD9-81ED-4DB2-BD59-A6C34878D82A}">
                    <a16:rowId xmlns:a16="http://schemas.microsoft.com/office/drawing/2014/main" val="3631331815"/>
                  </a:ext>
                </a:extLst>
              </a:tr>
              <a:tr h="222462">
                <a:tc>
                  <a:txBody>
                    <a:bodyPr/>
                    <a:lstStyle/>
                    <a:p>
                      <a:r>
                        <a:rPr kumimoji="1" lang="ja-JP" altLang="en-US" sz="1400" dirty="0"/>
                        <a:t>イギリス</a:t>
                      </a:r>
                    </a:p>
                  </a:txBody>
                  <a:tcPr/>
                </a:tc>
                <a:tc>
                  <a:txBody>
                    <a:bodyPr/>
                    <a:lstStyle/>
                    <a:p>
                      <a:pPr algn="r"/>
                      <a:r>
                        <a:rPr kumimoji="1" lang="en-US" altLang="ja-JP" sz="1400" dirty="0"/>
                        <a:t>123,456,789.00</a:t>
                      </a:r>
                      <a:endParaRPr kumimoji="1" lang="ja-JP" altLang="en-US" sz="1400" dirty="0"/>
                    </a:p>
                  </a:txBody>
                  <a:tcPr/>
                </a:tc>
                <a:tc>
                  <a:txBody>
                    <a:bodyPr/>
                    <a:lstStyle/>
                    <a:p>
                      <a:pPr algn="r"/>
                      <a:r>
                        <a:rPr kumimoji="1" lang="en-US" altLang="ja-JP" sz="1400" dirty="0"/>
                        <a:t>£123,456,789.00</a:t>
                      </a:r>
                      <a:endParaRPr kumimoji="1" lang="ja-JP" altLang="en-US" sz="1400" dirty="0"/>
                    </a:p>
                  </a:txBody>
                  <a:tcPr/>
                </a:tc>
                <a:tc>
                  <a:txBody>
                    <a:bodyPr/>
                    <a:lstStyle/>
                    <a:p>
                      <a:pPr algn="l"/>
                      <a:r>
                        <a:rPr kumimoji="1" lang="ja-JP" altLang="en-US" sz="1400" dirty="0"/>
                        <a:t>スイス</a:t>
                      </a:r>
                    </a:p>
                  </a:txBody>
                  <a:tcPr/>
                </a:tc>
                <a:tc>
                  <a:txBody>
                    <a:bodyPr/>
                    <a:lstStyle/>
                    <a:p>
                      <a:pPr algn="r"/>
                      <a:r>
                        <a:rPr kumimoji="1" lang="en-US" altLang="ja-JP" sz="1400" dirty="0">
                          <a:solidFill>
                            <a:schemeClr val="accent6">
                              <a:lumMod val="75000"/>
                            </a:schemeClr>
                          </a:solidFill>
                        </a:rPr>
                        <a:t>123'456'789.00</a:t>
                      </a:r>
                      <a:endParaRPr kumimoji="1" lang="ja-JP" altLang="en-US" sz="1400" dirty="0">
                        <a:solidFill>
                          <a:schemeClr val="accent6">
                            <a:lumMod val="75000"/>
                          </a:schemeClr>
                        </a:solidFill>
                      </a:endParaRPr>
                    </a:p>
                  </a:txBody>
                  <a:tcPr/>
                </a:tc>
                <a:tc>
                  <a:txBody>
                    <a:bodyPr/>
                    <a:lstStyle/>
                    <a:p>
                      <a:pPr algn="r"/>
                      <a:r>
                        <a:rPr kumimoji="1" lang="en-US" altLang="ja-JP" sz="1400" dirty="0" err="1">
                          <a:solidFill>
                            <a:schemeClr val="accent6">
                              <a:lumMod val="75000"/>
                            </a:schemeClr>
                          </a:solidFill>
                        </a:rPr>
                        <a:t>SFr</a:t>
                      </a:r>
                      <a:r>
                        <a:rPr kumimoji="1" lang="en-US" altLang="ja-JP" sz="1400" dirty="0">
                          <a:solidFill>
                            <a:schemeClr val="accent6">
                              <a:lumMod val="75000"/>
                            </a:schemeClr>
                          </a:solidFill>
                        </a:rPr>
                        <a:t>. 123'456'789.00</a:t>
                      </a:r>
                      <a:endParaRPr kumimoji="1" lang="ja-JP" altLang="en-US" sz="1400" dirty="0">
                        <a:solidFill>
                          <a:schemeClr val="accent6">
                            <a:lumMod val="75000"/>
                          </a:schemeClr>
                        </a:solidFill>
                      </a:endParaRPr>
                    </a:p>
                  </a:txBody>
                  <a:tcPr/>
                </a:tc>
                <a:extLst>
                  <a:ext uri="{0D108BD9-81ED-4DB2-BD59-A6C34878D82A}">
                    <a16:rowId xmlns:a16="http://schemas.microsoft.com/office/drawing/2014/main" val="3358676939"/>
                  </a:ext>
                </a:extLst>
              </a:tr>
              <a:tr h="304105">
                <a:tc>
                  <a:txBody>
                    <a:bodyPr/>
                    <a:lstStyle/>
                    <a:p>
                      <a:r>
                        <a:rPr kumimoji="1" lang="ja-JP" altLang="en-US" sz="1400" dirty="0"/>
                        <a:t>ドイツ</a:t>
                      </a:r>
                    </a:p>
                  </a:txBody>
                  <a:tcPr/>
                </a:tc>
                <a:tc>
                  <a:txBody>
                    <a:bodyPr/>
                    <a:lstStyle/>
                    <a:p>
                      <a:pPr algn="r"/>
                      <a:r>
                        <a:rPr kumimoji="1" lang="en-US" altLang="ja-JP" sz="1400" dirty="0">
                          <a:solidFill>
                            <a:srgbClr val="FF0000"/>
                          </a:solidFill>
                        </a:rPr>
                        <a:t>123.456.789,00</a:t>
                      </a:r>
                      <a:endParaRPr kumimoji="1" lang="ja-JP" altLang="en-US" sz="1400" dirty="0">
                        <a:solidFill>
                          <a:srgbClr val="FF0000"/>
                        </a:solidFill>
                      </a:endParaRPr>
                    </a:p>
                  </a:txBody>
                  <a:tcPr/>
                </a:tc>
                <a:tc>
                  <a:txBody>
                    <a:bodyPr/>
                    <a:lstStyle/>
                    <a:p>
                      <a:pPr algn="r"/>
                      <a:r>
                        <a:rPr kumimoji="1" lang="en-US" altLang="ja-JP" sz="1400" dirty="0">
                          <a:solidFill>
                            <a:srgbClr val="FF0000"/>
                          </a:solidFill>
                        </a:rPr>
                        <a:t>123.456.789,00 €</a:t>
                      </a:r>
                      <a:endParaRPr kumimoji="1" lang="ja-JP" altLang="en-US" sz="1400" dirty="0">
                        <a:solidFill>
                          <a:srgbClr val="FF0000"/>
                        </a:solidFill>
                      </a:endParaRPr>
                    </a:p>
                  </a:txBody>
                  <a:tcPr/>
                </a:tc>
                <a:tc>
                  <a:txBody>
                    <a:bodyPr/>
                    <a:lstStyle/>
                    <a:p>
                      <a:pPr algn="l"/>
                      <a:r>
                        <a:rPr kumimoji="1" lang="ja-JP" altLang="en-US" sz="1400" dirty="0"/>
                        <a:t>スウェーデン</a:t>
                      </a:r>
                    </a:p>
                  </a:txBody>
                  <a:tcPr/>
                </a:tc>
                <a:tc>
                  <a:txBody>
                    <a:bodyPr/>
                    <a:lstStyle/>
                    <a:p>
                      <a:pPr algn="r"/>
                      <a:r>
                        <a:rPr kumimoji="1" lang="en-US" altLang="ja-JP" sz="1400" dirty="0">
                          <a:solidFill>
                            <a:schemeClr val="accent2"/>
                          </a:solidFill>
                        </a:rPr>
                        <a:t>123 456 789,00</a:t>
                      </a:r>
                      <a:endParaRPr kumimoji="1" lang="ja-JP" altLang="en-US" sz="1400" dirty="0">
                        <a:solidFill>
                          <a:schemeClr val="accent2"/>
                        </a:solidFill>
                      </a:endParaRPr>
                    </a:p>
                  </a:txBody>
                  <a:tcPr/>
                </a:tc>
                <a:tc>
                  <a:txBody>
                    <a:bodyPr/>
                    <a:lstStyle/>
                    <a:p>
                      <a:pPr algn="r"/>
                      <a:r>
                        <a:rPr kumimoji="1" lang="en-US" altLang="ja-JP" sz="1400" dirty="0">
                          <a:solidFill>
                            <a:srgbClr val="FF0000"/>
                          </a:solidFill>
                        </a:rPr>
                        <a:t>123.456.789,00 </a:t>
                      </a:r>
                      <a:r>
                        <a:rPr kumimoji="1" lang="en-US" altLang="ja-JP" sz="1400" dirty="0" err="1">
                          <a:solidFill>
                            <a:srgbClr val="FF0000"/>
                          </a:solidFill>
                        </a:rPr>
                        <a:t>kr</a:t>
                      </a:r>
                      <a:endParaRPr kumimoji="1" lang="ja-JP" altLang="en-US" sz="1400" dirty="0">
                        <a:solidFill>
                          <a:srgbClr val="FF0000"/>
                        </a:solidFill>
                      </a:endParaRPr>
                    </a:p>
                  </a:txBody>
                  <a:tcPr/>
                </a:tc>
                <a:extLst>
                  <a:ext uri="{0D108BD9-81ED-4DB2-BD59-A6C34878D82A}">
                    <a16:rowId xmlns:a16="http://schemas.microsoft.com/office/drawing/2014/main" val="4110215010"/>
                  </a:ext>
                </a:extLst>
              </a:tr>
              <a:tr h="222462">
                <a:tc>
                  <a:txBody>
                    <a:bodyPr/>
                    <a:lstStyle/>
                    <a:p>
                      <a:r>
                        <a:rPr kumimoji="1" lang="ja-JP" altLang="en-US" sz="1400" dirty="0"/>
                        <a:t>フランス</a:t>
                      </a:r>
                    </a:p>
                  </a:txBody>
                  <a:tcPr/>
                </a:tc>
                <a:tc>
                  <a:txBody>
                    <a:bodyPr/>
                    <a:lstStyle/>
                    <a:p>
                      <a:pPr algn="r"/>
                      <a:r>
                        <a:rPr kumimoji="1" lang="en-US" altLang="ja-JP" sz="1400" dirty="0">
                          <a:solidFill>
                            <a:schemeClr val="accent2">
                              <a:lumMod val="75000"/>
                            </a:schemeClr>
                          </a:solidFill>
                        </a:rPr>
                        <a:t>123 456 789,00</a:t>
                      </a:r>
                      <a:endParaRPr kumimoji="1" lang="ja-JP" altLang="en-US" sz="1400" dirty="0">
                        <a:solidFill>
                          <a:schemeClr val="accent2">
                            <a:lumMod val="75000"/>
                          </a:schemeClr>
                        </a:solidFill>
                      </a:endParaRPr>
                    </a:p>
                  </a:txBody>
                  <a:tcPr/>
                </a:tc>
                <a:tc>
                  <a:txBody>
                    <a:bodyPr/>
                    <a:lstStyle/>
                    <a:p>
                      <a:pPr algn="r"/>
                      <a:r>
                        <a:rPr kumimoji="1" lang="en-US" altLang="ja-JP" sz="1400" dirty="0">
                          <a:solidFill>
                            <a:schemeClr val="accent2">
                              <a:lumMod val="75000"/>
                            </a:schemeClr>
                          </a:solidFill>
                        </a:rPr>
                        <a:t>123 456 789,00 €</a:t>
                      </a:r>
                      <a:endParaRPr kumimoji="1" lang="ja-JP" altLang="en-US" sz="1400" dirty="0">
                        <a:solidFill>
                          <a:schemeClr val="accent2">
                            <a:lumMod val="75000"/>
                          </a:schemeClr>
                        </a:solidFill>
                      </a:endParaRPr>
                    </a:p>
                  </a:txBody>
                  <a:tcPr/>
                </a:tc>
                <a:tc>
                  <a:txBody>
                    <a:bodyPr/>
                    <a:lstStyle/>
                    <a:p>
                      <a:pPr algn="l"/>
                      <a:r>
                        <a:rPr kumimoji="1" lang="ja-JP" altLang="en-US" sz="1400" dirty="0"/>
                        <a:t>スペイン</a:t>
                      </a:r>
                    </a:p>
                  </a:txBody>
                  <a:tcPr/>
                </a:tc>
                <a:tc>
                  <a:txBody>
                    <a:bodyPr/>
                    <a:lstStyle/>
                    <a:p>
                      <a:pPr algn="r"/>
                      <a:r>
                        <a:rPr kumimoji="1" lang="en-US" altLang="ja-JP" sz="1400" dirty="0">
                          <a:solidFill>
                            <a:srgbClr val="FF0000"/>
                          </a:solidFill>
                        </a:rPr>
                        <a:t>123.456.789,00</a:t>
                      </a:r>
                      <a:endParaRPr kumimoji="1" lang="ja-JP" altLang="en-US" sz="1400" dirty="0">
                        <a:solidFill>
                          <a:srgbClr val="FF0000"/>
                        </a:solidFill>
                      </a:endParaRPr>
                    </a:p>
                  </a:txBody>
                  <a:tcPr/>
                </a:tc>
                <a:tc>
                  <a:txBody>
                    <a:bodyPr/>
                    <a:lstStyle/>
                    <a:p>
                      <a:pPr algn="r"/>
                      <a:r>
                        <a:rPr kumimoji="1" lang="en-US" altLang="ja-JP" sz="1400" dirty="0">
                          <a:solidFill>
                            <a:srgbClr val="FF0000"/>
                          </a:solidFill>
                        </a:rPr>
                        <a:t>123.456.789,00 €</a:t>
                      </a:r>
                      <a:endParaRPr kumimoji="1" lang="ja-JP" altLang="en-US" sz="1400" dirty="0">
                        <a:solidFill>
                          <a:srgbClr val="FF0000"/>
                        </a:solidFill>
                      </a:endParaRPr>
                    </a:p>
                  </a:txBody>
                  <a:tcPr/>
                </a:tc>
                <a:extLst>
                  <a:ext uri="{0D108BD9-81ED-4DB2-BD59-A6C34878D82A}">
                    <a16:rowId xmlns:a16="http://schemas.microsoft.com/office/drawing/2014/main" val="1309946448"/>
                  </a:ext>
                </a:extLst>
              </a:tr>
              <a:tr h="222462">
                <a:tc>
                  <a:txBody>
                    <a:bodyPr/>
                    <a:lstStyle/>
                    <a:p>
                      <a:r>
                        <a:rPr kumimoji="1" lang="ja-JP" altLang="en-US" sz="1400" dirty="0"/>
                        <a:t>韓国</a:t>
                      </a:r>
                    </a:p>
                  </a:txBody>
                  <a:tcPr/>
                </a:tc>
                <a:tc>
                  <a:txBody>
                    <a:bodyPr/>
                    <a:lstStyle/>
                    <a:p>
                      <a:pPr algn="r"/>
                      <a:r>
                        <a:rPr kumimoji="1" lang="en-US" altLang="ja-JP" sz="1400" dirty="0"/>
                        <a:t>123,456,789.00</a:t>
                      </a:r>
                      <a:endParaRPr kumimoji="1" lang="ja-JP" altLang="en-US" sz="1400" dirty="0"/>
                    </a:p>
                  </a:txBody>
                  <a:tcPr/>
                </a:tc>
                <a:tc>
                  <a:txBody>
                    <a:bodyPr/>
                    <a:lstStyle/>
                    <a:p>
                      <a:pPr algn="r"/>
                      <a:r>
                        <a:rPr kumimoji="1" lang="ja-JP" altLang="en-US" sz="1400" dirty="0"/>
                        <a:t>₩</a:t>
                      </a:r>
                      <a:r>
                        <a:rPr kumimoji="1" lang="en-US" altLang="ja-JP" sz="1400" dirty="0"/>
                        <a:t>123,456,789</a:t>
                      </a:r>
                      <a:endParaRPr kumimoji="1" lang="ja-JP" altLang="en-US" sz="1400" dirty="0"/>
                    </a:p>
                  </a:txBody>
                  <a:tcPr/>
                </a:tc>
                <a:tc>
                  <a:txBody>
                    <a:bodyPr/>
                    <a:lstStyle/>
                    <a:p>
                      <a:pPr algn="l"/>
                      <a:r>
                        <a:rPr kumimoji="1" lang="ja-JP" altLang="en-US" sz="1400" dirty="0"/>
                        <a:t>デンマーク</a:t>
                      </a:r>
                    </a:p>
                  </a:txBody>
                  <a:tcPr/>
                </a:tc>
                <a:tc>
                  <a:txBody>
                    <a:bodyPr/>
                    <a:lstStyle/>
                    <a:p>
                      <a:pPr algn="r"/>
                      <a:r>
                        <a:rPr kumimoji="1" lang="en-US" altLang="ja-JP" sz="1400" dirty="0">
                          <a:solidFill>
                            <a:srgbClr val="FF0000"/>
                          </a:solidFill>
                        </a:rPr>
                        <a:t>123.456.789,00</a:t>
                      </a:r>
                      <a:endParaRPr kumimoji="1" lang="ja-JP" altLang="en-US" sz="1400" dirty="0">
                        <a:solidFill>
                          <a:srgbClr val="FF0000"/>
                        </a:solidFill>
                      </a:endParaRPr>
                    </a:p>
                  </a:txBody>
                  <a:tcPr/>
                </a:tc>
                <a:tc>
                  <a:txBody>
                    <a:bodyPr/>
                    <a:lstStyle/>
                    <a:p>
                      <a:pPr algn="r"/>
                      <a:r>
                        <a:rPr kumimoji="1" lang="en-US" altLang="ja-JP" sz="1400" dirty="0" err="1">
                          <a:solidFill>
                            <a:srgbClr val="FF0000"/>
                          </a:solidFill>
                        </a:rPr>
                        <a:t>kr</a:t>
                      </a:r>
                      <a:r>
                        <a:rPr kumimoji="1" lang="en-US" altLang="ja-JP" sz="1400" dirty="0">
                          <a:solidFill>
                            <a:srgbClr val="FF0000"/>
                          </a:solidFill>
                        </a:rPr>
                        <a:t> 123.456.789,00</a:t>
                      </a:r>
                      <a:endParaRPr kumimoji="1" lang="ja-JP" altLang="en-US" sz="1400" dirty="0">
                        <a:solidFill>
                          <a:srgbClr val="FF0000"/>
                        </a:solidFill>
                      </a:endParaRPr>
                    </a:p>
                  </a:txBody>
                  <a:tcPr/>
                </a:tc>
                <a:extLst>
                  <a:ext uri="{0D108BD9-81ED-4DB2-BD59-A6C34878D82A}">
                    <a16:rowId xmlns:a16="http://schemas.microsoft.com/office/drawing/2014/main" val="3586661554"/>
                  </a:ext>
                </a:extLst>
              </a:tr>
              <a:tr h="0">
                <a:tc>
                  <a:txBody>
                    <a:bodyPr/>
                    <a:lstStyle/>
                    <a:p>
                      <a:r>
                        <a:rPr kumimoji="1" lang="ja-JP" altLang="en-US" sz="1400" dirty="0"/>
                        <a:t>中国</a:t>
                      </a:r>
                    </a:p>
                  </a:txBody>
                  <a:tcPr/>
                </a:tc>
                <a:tc>
                  <a:txBody>
                    <a:bodyPr/>
                    <a:lstStyle/>
                    <a:p>
                      <a:pPr algn="r"/>
                      <a:r>
                        <a:rPr kumimoji="1" lang="en-US" altLang="ja-JP" sz="1400" dirty="0"/>
                        <a:t>123,456,789.00</a:t>
                      </a:r>
                      <a:endParaRPr kumimoji="1" lang="ja-JP" altLang="en-US" sz="1400" dirty="0"/>
                    </a:p>
                  </a:txBody>
                  <a:tcPr/>
                </a:tc>
                <a:tc>
                  <a:txBody>
                    <a:bodyPr/>
                    <a:lstStyle/>
                    <a:p>
                      <a:pPr algn="r"/>
                      <a:r>
                        <a:rPr kumimoji="1" lang="en-US" altLang="ja-JP" sz="1400" dirty="0"/>
                        <a:t>\123,456,789.00</a:t>
                      </a:r>
                      <a:endParaRPr kumimoji="1" lang="ja-JP" altLang="en-US" sz="1400" dirty="0"/>
                    </a:p>
                  </a:txBody>
                  <a:tcPr/>
                </a:tc>
                <a:tc>
                  <a:txBody>
                    <a:bodyPr/>
                    <a:lstStyle/>
                    <a:p>
                      <a:pPr algn="l"/>
                      <a:r>
                        <a:rPr kumimoji="1" lang="ja-JP" altLang="en-US" sz="1400" dirty="0"/>
                        <a:t>トルコ</a:t>
                      </a:r>
                    </a:p>
                  </a:txBody>
                  <a:tcPr/>
                </a:tc>
                <a:tc>
                  <a:txBody>
                    <a:bodyPr/>
                    <a:lstStyle/>
                    <a:p>
                      <a:pPr algn="r"/>
                      <a:r>
                        <a:rPr kumimoji="1" lang="en-US" altLang="ja-JP" sz="1400" dirty="0">
                          <a:solidFill>
                            <a:srgbClr val="FF0000"/>
                          </a:solidFill>
                        </a:rPr>
                        <a:t>123.456.789,00</a:t>
                      </a:r>
                      <a:endParaRPr kumimoji="1" lang="ja-JP" altLang="en-US" sz="1400" dirty="0">
                        <a:solidFill>
                          <a:srgbClr val="FF0000"/>
                        </a:solidFill>
                      </a:endParaRPr>
                    </a:p>
                  </a:txBody>
                  <a:tcPr/>
                </a:tc>
                <a:tc>
                  <a:txBody>
                    <a:bodyPr/>
                    <a:lstStyle/>
                    <a:p>
                      <a:pPr algn="r"/>
                      <a:r>
                        <a:rPr kumimoji="1" lang="en-US" altLang="ja-JP" sz="1400" dirty="0">
                          <a:solidFill>
                            <a:srgbClr val="FF0000"/>
                          </a:solidFill>
                        </a:rPr>
                        <a:t>123.456.789,00 TL</a:t>
                      </a:r>
                      <a:endParaRPr kumimoji="1" lang="ja-JP" altLang="en-US" sz="1400" dirty="0">
                        <a:solidFill>
                          <a:srgbClr val="FF0000"/>
                        </a:solidFill>
                      </a:endParaRPr>
                    </a:p>
                  </a:txBody>
                  <a:tcPr/>
                </a:tc>
                <a:extLst>
                  <a:ext uri="{0D108BD9-81ED-4DB2-BD59-A6C34878D82A}">
                    <a16:rowId xmlns:a16="http://schemas.microsoft.com/office/drawing/2014/main" val="2441121994"/>
                  </a:ext>
                </a:extLst>
              </a:tr>
              <a:tr h="0">
                <a:tc>
                  <a:txBody>
                    <a:bodyPr/>
                    <a:lstStyle/>
                    <a:p>
                      <a:r>
                        <a:rPr kumimoji="1" lang="ja-JP" altLang="en-US" sz="1400" dirty="0"/>
                        <a:t>アルゼンチン</a:t>
                      </a:r>
                    </a:p>
                  </a:txBody>
                  <a:tcPr/>
                </a:tc>
                <a:tc>
                  <a:txBody>
                    <a:bodyPr/>
                    <a:lstStyle/>
                    <a:p>
                      <a:pPr algn="r"/>
                      <a:r>
                        <a:rPr kumimoji="1" lang="en-US" altLang="ja-JP" sz="1400" dirty="0">
                          <a:solidFill>
                            <a:srgbClr val="FF0000"/>
                          </a:solidFill>
                        </a:rPr>
                        <a:t>123.456.789,00</a:t>
                      </a:r>
                      <a:endParaRPr kumimoji="1" lang="ja-JP" altLang="en-US" sz="1400" dirty="0">
                        <a:solidFill>
                          <a:srgbClr val="FF0000"/>
                        </a:solidFill>
                      </a:endParaRPr>
                    </a:p>
                  </a:txBody>
                  <a:tcPr/>
                </a:tc>
                <a:tc>
                  <a:txBody>
                    <a:bodyPr/>
                    <a:lstStyle/>
                    <a:p>
                      <a:pPr algn="r"/>
                      <a:r>
                        <a:rPr kumimoji="1" lang="en-US" altLang="ja-JP" sz="1400" dirty="0">
                          <a:solidFill>
                            <a:srgbClr val="FF0000"/>
                          </a:solidFill>
                        </a:rPr>
                        <a:t>$ 123.456.789,00</a:t>
                      </a:r>
                      <a:endParaRPr kumimoji="1" lang="ja-JP" altLang="en-US" sz="1400" dirty="0">
                        <a:solidFill>
                          <a:srgbClr val="FF0000"/>
                        </a:solidFill>
                      </a:endParaRPr>
                    </a:p>
                  </a:txBody>
                  <a:tcPr/>
                </a:tc>
                <a:tc>
                  <a:txBody>
                    <a:bodyPr/>
                    <a:lstStyle/>
                    <a:p>
                      <a:pPr algn="l"/>
                      <a:r>
                        <a:rPr kumimoji="1" lang="ja-JP" altLang="en-US" sz="1400" dirty="0"/>
                        <a:t>ブラジル</a:t>
                      </a:r>
                    </a:p>
                  </a:txBody>
                  <a:tcPr/>
                </a:tc>
                <a:tc>
                  <a:txBody>
                    <a:bodyPr/>
                    <a:lstStyle/>
                    <a:p>
                      <a:pPr algn="r"/>
                      <a:r>
                        <a:rPr kumimoji="1" lang="en-US" altLang="ja-JP" sz="1400" dirty="0">
                          <a:solidFill>
                            <a:srgbClr val="FF0000"/>
                          </a:solidFill>
                        </a:rPr>
                        <a:t>123.456.789,00</a:t>
                      </a:r>
                      <a:endParaRPr kumimoji="1" lang="ja-JP" altLang="en-US" sz="1400" dirty="0">
                        <a:solidFill>
                          <a:srgbClr val="FF0000"/>
                        </a:solidFill>
                      </a:endParaRPr>
                    </a:p>
                  </a:txBody>
                  <a:tcPr/>
                </a:tc>
                <a:tc>
                  <a:txBody>
                    <a:bodyPr/>
                    <a:lstStyle/>
                    <a:p>
                      <a:pPr algn="r"/>
                      <a:r>
                        <a:rPr kumimoji="1" lang="en-US" altLang="ja-JP" sz="1400" dirty="0">
                          <a:solidFill>
                            <a:srgbClr val="FF0000"/>
                          </a:solidFill>
                        </a:rPr>
                        <a:t>R$ 123.456.789,00</a:t>
                      </a:r>
                      <a:endParaRPr kumimoji="1" lang="ja-JP" altLang="en-US" sz="1400" dirty="0">
                        <a:solidFill>
                          <a:srgbClr val="FF0000"/>
                        </a:solidFill>
                      </a:endParaRPr>
                    </a:p>
                  </a:txBody>
                  <a:tcPr/>
                </a:tc>
                <a:extLst>
                  <a:ext uri="{0D108BD9-81ED-4DB2-BD59-A6C34878D82A}">
                    <a16:rowId xmlns:a16="http://schemas.microsoft.com/office/drawing/2014/main" val="2273609924"/>
                  </a:ext>
                </a:extLst>
              </a:tr>
              <a:tr h="243840">
                <a:tc>
                  <a:txBody>
                    <a:bodyPr/>
                    <a:lstStyle/>
                    <a:p>
                      <a:r>
                        <a:rPr kumimoji="1" lang="ja-JP" altLang="en-US" sz="1400" dirty="0"/>
                        <a:t>イタリア</a:t>
                      </a:r>
                    </a:p>
                  </a:txBody>
                  <a:tcPr/>
                </a:tc>
                <a:tc>
                  <a:txBody>
                    <a:bodyPr/>
                    <a:lstStyle/>
                    <a:p>
                      <a:pPr algn="r"/>
                      <a:r>
                        <a:rPr kumimoji="1" lang="en-US" altLang="ja-JP" sz="1400" dirty="0">
                          <a:solidFill>
                            <a:srgbClr val="FF0000"/>
                          </a:solidFill>
                        </a:rPr>
                        <a:t>123.456.789,00</a:t>
                      </a:r>
                      <a:endParaRPr kumimoji="1" lang="ja-JP" altLang="en-US" sz="1400" dirty="0">
                        <a:solidFill>
                          <a:srgbClr val="FF0000"/>
                        </a:solidFill>
                      </a:endParaRPr>
                    </a:p>
                  </a:txBody>
                  <a:tcPr/>
                </a:tc>
                <a:tc>
                  <a:txBody>
                    <a:bodyPr/>
                    <a:lstStyle/>
                    <a:p>
                      <a:pPr algn="r"/>
                      <a:r>
                        <a:rPr kumimoji="1" lang="ja-JP" altLang="en-US" sz="1400" dirty="0">
                          <a:solidFill>
                            <a:srgbClr val="FF0000"/>
                          </a:solidFill>
                        </a:rPr>
                        <a:t>€ </a:t>
                      </a:r>
                      <a:r>
                        <a:rPr kumimoji="1" lang="en-US" altLang="ja-JP" sz="1400" dirty="0">
                          <a:solidFill>
                            <a:srgbClr val="FF0000"/>
                          </a:solidFill>
                        </a:rPr>
                        <a:t>123.456.789,00</a:t>
                      </a:r>
                      <a:endParaRPr kumimoji="1" lang="ja-JP" altLang="en-US" sz="1400" dirty="0">
                        <a:solidFill>
                          <a:srgbClr val="FF0000"/>
                        </a:solidFill>
                      </a:endParaRP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ボスニアヘルツェゴビナ</a:t>
                      </a:r>
                    </a:p>
                  </a:txBody>
                  <a:tcPr/>
                </a:tc>
                <a:tc>
                  <a:txBody>
                    <a:bodyPr/>
                    <a:lstStyle/>
                    <a:p>
                      <a:pPr algn="r"/>
                      <a:r>
                        <a:rPr kumimoji="1" lang="en-US" altLang="ja-JP" sz="1400" dirty="0">
                          <a:solidFill>
                            <a:srgbClr val="FF0000"/>
                          </a:solidFill>
                        </a:rPr>
                        <a:t>123.456.789,00</a:t>
                      </a:r>
                      <a:endParaRPr kumimoji="1" lang="ja-JP" altLang="en-US" sz="1400" dirty="0">
                        <a:solidFill>
                          <a:srgbClr val="FF0000"/>
                        </a:solidFill>
                      </a:endParaRPr>
                    </a:p>
                  </a:txBody>
                  <a:tcPr/>
                </a:tc>
                <a:tc>
                  <a:txBody>
                    <a:bodyPr/>
                    <a:lstStyle/>
                    <a:p>
                      <a:pPr algn="r"/>
                      <a:r>
                        <a:rPr kumimoji="1" lang="en-US" altLang="ja-JP" sz="1400" dirty="0">
                          <a:solidFill>
                            <a:srgbClr val="FF0000"/>
                          </a:solidFill>
                        </a:rPr>
                        <a:t>123.456.789,00</a:t>
                      </a:r>
                      <a:endParaRPr kumimoji="1" lang="ja-JP" altLang="en-US" sz="1400" dirty="0">
                        <a:solidFill>
                          <a:srgbClr val="FF0000"/>
                        </a:solidFill>
                      </a:endParaRPr>
                    </a:p>
                  </a:txBody>
                  <a:tcPr/>
                </a:tc>
                <a:extLst>
                  <a:ext uri="{0D108BD9-81ED-4DB2-BD59-A6C34878D82A}">
                    <a16:rowId xmlns:a16="http://schemas.microsoft.com/office/drawing/2014/main" val="687070101"/>
                  </a:ext>
                </a:extLst>
              </a:tr>
              <a:tr h="241570">
                <a:tc>
                  <a:txBody>
                    <a:bodyPr/>
                    <a:lstStyle/>
                    <a:p>
                      <a:r>
                        <a:rPr kumimoji="1" lang="ja-JP" altLang="en-US" sz="1400" dirty="0"/>
                        <a:t>インドネシア</a:t>
                      </a:r>
                    </a:p>
                  </a:txBody>
                  <a:tcPr/>
                </a:tc>
                <a:tc>
                  <a:txBody>
                    <a:bodyPr/>
                    <a:lstStyle/>
                    <a:p>
                      <a:pPr algn="r"/>
                      <a:r>
                        <a:rPr kumimoji="1" lang="en-US" altLang="ja-JP" sz="1400" dirty="0">
                          <a:solidFill>
                            <a:srgbClr val="FF0000"/>
                          </a:solidFill>
                        </a:rPr>
                        <a:t>123.456.789,00</a:t>
                      </a:r>
                      <a:endParaRPr kumimoji="1" lang="ja-JP" altLang="en-US" sz="1400" dirty="0">
                        <a:solidFill>
                          <a:srgbClr val="FF0000"/>
                        </a:solidFill>
                      </a:endParaRPr>
                    </a:p>
                  </a:txBody>
                  <a:tcPr/>
                </a:tc>
                <a:tc>
                  <a:txBody>
                    <a:bodyPr/>
                    <a:lstStyle/>
                    <a:p>
                      <a:pPr algn="r"/>
                      <a:r>
                        <a:rPr kumimoji="1" lang="en-US" altLang="ja-JP" sz="1400" dirty="0">
                          <a:solidFill>
                            <a:srgbClr val="FF0000"/>
                          </a:solidFill>
                        </a:rPr>
                        <a:t>Rp123.456.789</a:t>
                      </a:r>
                      <a:endParaRPr kumimoji="1" lang="ja-JP" altLang="en-US" sz="1400" dirty="0">
                        <a:solidFill>
                          <a:srgbClr val="FF0000"/>
                        </a:solidFill>
                      </a:endParaRPr>
                    </a:p>
                  </a:txBody>
                  <a:tcPr/>
                </a:tc>
                <a:tc vMerge="1">
                  <a:txBody>
                    <a:bodyPr/>
                    <a:lstStyle/>
                    <a:p>
                      <a:pPr algn="l"/>
                      <a:endParaRPr kumimoji="1" lang="ja-JP" altLang="en-US" sz="1400" dirty="0"/>
                    </a:p>
                  </a:txBody>
                  <a:tcPr/>
                </a:tc>
                <a:tc>
                  <a:txBody>
                    <a:bodyPr/>
                    <a:lstStyle/>
                    <a:p>
                      <a:pPr algn="r"/>
                      <a:endParaRPr kumimoji="1" lang="ja-JP" altLang="en-US" sz="1400" dirty="0"/>
                    </a:p>
                  </a:txBody>
                  <a:tcPr/>
                </a:tc>
                <a:tc>
                  <a:txBody>
                    <a:bodyPr/>
                    <a:lstStyle/>
                    <a:p>
                      <a:pPr algn="r"/>
                      <a:endParaRPr kumimoji="1" lang="ja-JP" altLang="en-US" sz="1400" dirty="0"/>
                    </a:p>
                  </a:txBody>
                  <a:tcPr/>
                </a:tc>
                <a:extLst>
                  <a:ext uri="{0D108BD9-81ED-4DB2-BD59-A6C34878D82A}">
                    <a16:rowId xmlns:a16="http://schemas.microsoft.com/office/drawing/2014/main" val="2212914426"/>
                  </a:ext>
                </a:extLst>
              </a:tr>
              <a:tr h="182880">
                <a:tc>
                  <a:txBody>
                    <a:bodyPr/>
                    <a:lstStyle/>
                    <a:p>
                      <a:r>
                        <a:rPr kumimoji="1" lang="ja-JP" altLang="en-US" sz="1400" dirty="0"/>
                        <a:t>オランダ</a:t>
                      </a:r>
                    </a:p>
                  </a:txBody>
                  <a:tcPr/>
                </a:tc>
                <a:tc>
                  <a:txBody>
                    <a:bodyPr/>
                    <a:lstStyle/>
                    <a:p>
                      <a:pPr algn="r"/>
                      <a:r>
                        <a:rPr kumimoji="1" lang="en-US" altLang="ja-JP" sz="1400" dirty="0">
                          <a:solidFill>
                            <a:srgbClr val="FF0000"/>
                          </a:solidFill>
                        </a:rPr>
                        <a:t>123.456.789,00</a:t>
                      </a:r>
                      <a:endParaRPr kumimoji="1" lang="ja-JP" altLang="en-US" sz="1400" dirty="0">
                        <a:solidFill>
                          <a:srgbClr val="FF0000"/>
                        </a:solidFill>
                      </a:endParaRPr>
                    </a:p>
                  </a:txBody>
                  <a:tcPr/>
                </a:tc>
                <a:tc>
                  <a:txBody>
                    <a:bodyPr/>
                    <a:lstStyle/>
                    <a:p>
                      <a:pPr algn="r"/>
                      <a:r>
                        <a:rPr kumimoji="1" lang="ja-JP" altLang="en-US" sz="1400" dirty="0">
                          <a:solidFill>
                            <a:srgbClr val="FF0000"/>
                          </a:solidFill>
                        </a:rPr>
                        <a:t>€ </a:t>
                      </a:r>
                      <a:r>
                        <a:rPr kumimoji="1" lang="en-US" altLang="ja-JP" sz="1400" dirty="0">
                          <a:solidFill>
                            <a:srgbClr val="FF0000"/>
                          </a:solidFill>
                        </a:rPr>
                        <a:t>123.456.789,00</a:t>
                      </a:r>
                      <a:endParaRPr kumimoji="1" lang="ja-JP" altLang="en-US" sz="1400" dirty="0">
                        <a:solidFill>
                          <a:srgbClr val="FF0000"/>
                        </a:solidFill>
                      </a:endParaRPr>
                    </a:p>
                  </a:txBody>
                  <a:tcPr/>
                </a:tc>
                <a:tc>
                  <a:txBody>
                    <a:bodyPr/>
                    <a:lstStyle/>
                    <a:p>
                      <a:pPr algn="l"/>
                      <a:r>
                        <a:rPr kumimoji="1" lang="ja-JP" altLang="en-US" sz="1400" dirty="0"/>
                        <a:t>メキシコ</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400" dirty="0"/>
                        <a:t>123,456,789.00</a:t>
                      </a:r>
                      <a:endParaRPr kumimoji="1" lang="ja-JP" altLang="en-US" sz="1400" dirty="0"/>
                    </a:p>
                  </a:txBody>
                  <a:tcPr/>
                </a:tc>
                <a:tc>
                  <a:txBody>
                    <a:bodyPr/>
                    <a:lstStyle/>
                    <a:p>
                      <a:pPr algn="r"/>
                      <a:r>
                        <a:rPr kumimoji="1" lang="en-US" altLang="ja-JP" sz="1400" dirty="0"/>
                        <a:t>$123,456,789.00</a:t>
                      </a:r>
                      <a:endParaRPr kumimoji="1" lang="ja-JP" altLang="en-US" sz="1400" dirty="0"/>
                    </a:p>
                  </a:txBody>
                  <a:tcPr/>
                </a:tc>
                <a:extLst>
                  <a:ext uri="{0D108BD9-81ED-4DB2-BD59-A6C34878D82A}">
                    <a16:rowId xmlns:a16="http://schemas.microsoft.com/office/drawing/2014/main" val="679577394"/>
                  </a:ext>
                </a:extLst>
              </a:tr>
              <a:tr h="0">
                <a:tc>
                  <a:txBody>
                    <a:bodyPr/>
                    <a:lstStyle/>
                    <a:p>
                      <a:r>
                        <a:rPr kumimoji="1" lang="ja-JP" altLang="en-US" sz="1400" dirty="0"/>
                        <a:t>オーストラリア</a:t>
                      </a:r>
                    </a:p>
                  </a:txBody>
                  <a:tcPr/>
                </a:tc>
                <a:tc>
                  <a:txBody>
                    <a:bodyPr/>
                    <a:lstStyle/>
                    <a:p>
                      <a:pPr algn="r"/>
                      <a:r>
                        <a:rPr kumimoji="1" lang="en-US" altLang="ja-JP" sz="1400" dirty="0"/>
                        <a:t>123,456,789.00</a:t>
                      </a:r>
                      <a:endParaRPr kumimoji="1" lang="ja-JP" altLang="en-US" sz="1400" dirty="0"/>
                    </a:p>
                  </a:txBody>
                  <a:tcPr/>
                </a:tc>
                <a:tc>
                  <a:txBody>
                    <a:bodyPr/>
                    <a:lstStyle/>
                    <a:p>
                      <a:pPr algn="r"/>
                      <a:r>
                        <a:rPr kumimoji="1" lang="en-US" altLang="ja-JP" sz="1400" dirty="0"/>
                        <a:t>$123,456,789.00</a:t>
                      </a:r>
                      <a:endParaRPr kumimoji="1" lang="ja-JP" altLang="en-US" sz="1400" dirty="0"/>
                    </a:p>
                  </a:txBody>
                  <a:tcPr/>
                </a:tc>
                <a:tc>
                  <a:txBody>
                    <a:bodyPr/>
                    <a:lstStyle/>
                    <a:p>
                      <a:pPr algn="l"/>
                      <a:r>
                        <a:rPr kumimoji="1" lang="ja-JP" altLang="en-US" sz="1400" dirty="0"/>
                        <a:t>ロシア</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400" dirty="0">
                          <a:solidFill>
                            <a:schemeClr val="accent2"/>
                          </a:solidFill>
                        </a:rPr>
                        <a:t>123 456 789,00</a:t>
                      </a:r>
                      <a:endParaRPr kumimoji="1" lang="ja-JP" altLang="en-US" sz="1400" dirty="0">
                        <a:solidFill>
                          <a:schemeClr val="accent2"/>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az-Cyrl-AZ" altLang="ja-JP" sz="1400" dirty="0">
                          <a:solidFill>
                            <a:schemeClr val="accent2"/>
                          </a:solidFill>
                        </a:rPr>
                        <a:t>123 456 789,00р.</a:t>
                      </a:r>
                      <a:endParaRPr kumimoji="1" lang="ja-JP" altLang="en-US" sz="1400" dirty="0">
                        <a:solidFill>
                          <a:schemeClr val="accent2"/>
                        </a:solidFill>
                      </a:endParaRPr>
                    </a:p>
                  </a:txBody>
                  <a:tcPr/>
                </a:tc>
                <a:extLst>
                  <a:ext uri="{0D108BD9-81ED-4DB2-BD59-A6C34878D82A}">
                    <a16:rowId xmlns:a16="http://schemas.microsoft.com/office/drawing/2014/main" val="280202938"/>
                  </a:ext>
                </a:extLst>
              </a:tr>
            </a:tbl>
          </a:graphicData>
        </a:graphic>
      </p:graphicFrame>
      <p:sp>
        <p:nvSpPr>
          <p:cNvPr id="4" name="正方形/長方形 3">
            <a:extLst>
              <a:ext uri="{FF2B5EF4-FFF2-40B4-BE49-F238E27FC236}">
                <a16:creationId xmlns:a16="http://schemas.microsoft.com/office/drawing/2014/main" id="{C6D9B9B2-635E-4AE5-B232-9AFBAE01DD1A}"/>
              </a:ext>
            </a:extLst>
          </p:cNvPr>
          <p:cNvSpPr/>
          <p:nvPr/>
        </p:nvSpPr>
        <p:spPr>
          <a:xfrm>
            <a:off x="219744" y="1706431"/>
            <a:ext cx="8144782" cy="369332"/>
          </a:xfrm>
          <a:prstGeom prst="rect">
            <a:avLst/>
          </a:prstGeom>
        </p:spPr>
        <p:txBody>
          <a:bodyPr wrap="square">
            <a:spAutoFit/>
          </a:bodyPr>
          <a:lstStyle/>
          <a:p>
            <a:r>
              <a:rPr lang="ja-JP" altLang="en-US" dirty="0">
                <a:solidFill>
                  <a:schemeClr val="bg1">
                    <a:lumMod val="65000"/>
                  </a:schemeClr>
                </a:solidFill>
              </a:rPr>
              <a:t>https://coliss.com/articles/build-websites/operation/writing/53.html</a:t>
            </a:r>
          </a:p>
        </p:txBody>
      </p:sp>
    </p:spTree>
    <p:custDataLst>
      <p:tags r:id="rId1"/>
    </p:custDataLst>
    <p:extLst>
      <p:ext uri="{BB962C8B-B14F-4D97-AF65-F5344CB8AC3E}">
        <p14:creationId xmlns:p14="http://schemas.microsoft.com/office/powerpoint/2010/main" val="2339018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タイトル 1"/>
          <p:cNvSpPr>
            <a:spLocks noGrp="1"/>
          </p:cNvSpPr>
          <p:nvPr>
            <p:ph type="title" idx="4294967295"/>
          </p:nvPr>
        </p:nvSpPr>
        <p:spPr>
          <a:xfrm>
            <a:off x="276894"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５ー３．</a:t>
            </a:r>
            <a:r>
              <a:rPr lang="en-US" altLang="ja-JP" sz="2800" dirty="0">
                <a:solidFill>
                  <a:schemeClr val="tx2"/>
                </a:solidFill>
                <a:latin typeface="Meiryo UI" pitchFamily="50" charset="-128"/>
                <a:ea typeface="Meiryo UI" pitchFamily="50" charset="-128"/>
                <a:cs typeface="Meiryo UI" pitchFamily="50" charset="-128"/>
              </a:rPr>
              <a:t>EFW</a:t>
            </a:r>
            <a:r>
              <a:rPr lang="ja-JP" altLang="en-US" sz="2800" dirty="0">
                <a:solidFill>
                  <a:schemeClr val="tx2"/>
                </a:solidFill>
                <a:latin typeface="Meiryo UI" pitchFamily="50" charset="-128"/>
                <a:ea typeface="Meiryo UI" pitchFamily="50" charset="-128"/>
                <a:cs typeface="Meiryo UI" pitchFamily="50" charset="-128"/>
              </a:rPr>
              <a:t>の入力枠フォーマット</a:t>
            </a:r>
            <a:endParaRPr lang="ja-JP" altLang="en-US" sz="16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23</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 name="テキスト ボックス 1">
            <a:extLst>
              <a:ext uri="{FF2B5EF4-FFF2-40B4-BE49-F238E27FC236}">
                <a16:creationId xmlns:a16="http://schemas.microsoft.com/office/drawing/2014/main" id="{F3BBDA3D-26F4-4E20-BF3A-40B3A36AC675}"/>
              </a:ext>
            </a:extLst>
          </p:cNvPr>
          <p:cNvSpPr txBox="1"/>
          <p:nvPr/>
        </p:nvSpPr>
        <p:spPr>
          <a:xfrm>
            <a:off x="219744" y="985366"/>
            <a:ext cx="8565027" cy="369332"/>
          </a:xfrm>
          <a:prstGeom prst="rect">
            <a:avLst/>
          </a:prstGeom>
        </p:spPr>
        <p:txBody>
          <a:bodyPr wrap="square">
            <a:spAutoFit/>
          </a:bodyPr>
          <a:lstStyle>
            <a:defPPr>
              <a:defRPr lang="ja-JP"/>
            </a:defPPr>
            <a:lvl1pPr>
              <a:defRPr>
                <a:solidFill>
                  <a:srgbClr val="000000"/>
                </a:solidFill>
                <a:latin typeface="Meiryo" panose="020B0604030504040204" pitchFamily="50" charset="-128"/>
                <a:ea typeface="Meiryo" panose="020B0604030504040204" pitchFamily="50" charset="-128"/>
              </a:defRPr>
            </a:lvl1pPr>
          </a:lstStyle>
          <a:p>
            <a:r>
              <a:rPr lang="en-US" altLang="ja-JP" dirty="0">
                <a:latin typeface="ＭＳ Ｐゴシック" panose="020B0600070205080204" pitchFamily="50" charset="-128"/>
                <a:ea typeface="ＭＳ Ｐゴシック" panose="020B0600070205080204" pitchFamily="50" charset="-128"/>
              </a:rPr>
              <a:t>EFW</a:t>
            </a:r>
            <a:r>
              <a:rPr lang="ja-JP" altLang="en-US" dirty="0">
                <a:latin typeface="ＭＳ Ｐゴシック" panose="020B0600070205080204" pitchFamily="50" charset="-128"/>
                <a:ea typeface="ＭＳ Ｐゴシック" panose="020B0600070205080204" pitchFamily="50" charset="-128"/>
              </a:rPr>
              <a:t>には、入力枠に対して</a:t>
            </a:r>
            <a:r>
              <a:rPr lang="en-US" altLang="ja-JP" dirty="0">
                <a:latin typeface="ＭＳ Ｐゴシック" panose="020B0600070205080204" pitchFamily="50" charset="-128"/>
                <a:ea typeface="ＭＳ Ｐゴシック" panose="020B0600070205080204" pitchFamily="50" charset="-128"/>
              </a:rPr>
              <a:t>data-format</a:t>
            </a:r>
            <a:r>
              <a:rPr lang="ja-JP" altLang="en-US" dirty="0">
                <a:latin typeface="ＭＳ Ｐゴシック" panose="020B0600070205080204" pitchFamily="50" charset="-128"/>
                <a:ea typeface="ＭＳ Ｐゴシック" panose="020B0600070205080204" pitchFamily="50" charset="-128"/>
              </a:rPr>
              <a:t>属性の設定で、以下のようにふるまいを行う。</a:t>
            </a:r>
            <a:endParaRPr lang="en-US" altLang="ja-JP" dirty="0">
              <a:latin typeface="ＭＳ Ｐゴシック" panose="020B0600070205080204" pitchFamily="50" charset="-128"/>
              <a:ea typeface="ＭＳ Ｐゴシック" panose="020B0600070205080204" pitchFamily="50" charset="-128"/>
            </a:endParaRPr>
          </a:p>
        </p:txBody>
      </p:sp>
      <p:pic>
        <p:nvPicPr>
          <p:cNvPr id="8" name="図 7">
            <a:extLst>
              <a:ext uri="{FF2B5EF4-FFF2-40B4-BE49-F238E27FC236}">
                <a16:creationId xmlns:a16="http://schemas.microsoft.com/office/drawing/2014/main" id="{7564E9CB-0490-4E2F-A577-8B895EA9F50B}"/>
              </a:ext>
            </a:extLst>
          </p:cNvPr>
          <p:cNvPicPr>
            <a:picLocks noChangeAspect="1"/>
          </p:cNvPicPr>
          <p:nvPr/>
        </p:nvPicPr>
        <p:blipFill>
          <a:blip r:embed="rId4"/>
          <a:stretch>
            <a:fillRect/>
          </a:stretch>
        </p:blipFill>
        <p:spPr>
          <a:xfrm>
            <a:off x="276894" y="1805114"/>
            <a:ext cx="6610350" cy="523875"/>
          </a:xfrm>
          <a:prstGeom prst="rect">
            <a:avLst/>
          </a:prstGeom>
        </p:spPr>
      </p:pic>
      <p:pic>
        <p:nvPicPr>
          <p:cNvPr id="10" name="図 9">
            <a:extLst>
              <a:ext uri="{FF2B5EF4-FFF2-40B4-BE49-F238E27FC236}">
                <a16:creationId xmlns:a16="http://schemas.microsoft.com/office/drawing/2014/main" id="{38EB222E-E0FB-413E-A4F1-860DFFB08422}"/>
              </a:ext>
            </a:extLst>
          </p:cNvPr>
          <p:cNvPicPr>
            <a:picLocks noChangeAspect="1"/>
          </p:cNvPicPr>
          <p:nvPr/>
        </p:nvPicPr>
        <p:blipFill>
          <a:blip r:embed="rId5"/>
          <a:stretch>
            <a:fillRect/>
          </a:stretch>
        </p:blipFill>
        <p:spPr>
          <a:xfrm>
            <a:off x="460375" y="2846851"/>
            <a:ext cx="2486025" cy="352425"/>
          </a:xfrm>
          <a:prstGeom prst="rect">
            <a:avLst/>
          </a:prstGeom>
        </p:spPr>
      </p:pic>
      <p:pic>
        <p:nvPicPr>
          <p:cNvPr id="11" name="図 10">
            <a:extLst>
              <a:ext uri="{FF2B5EF4-FFF2-40B4-BE49-F238E27FC236}">
                <a16:creationId xmlns:a16="http://schemas.microsoft.com/office/drawing/2014/main" id="{4D8CB0A5-C899-43D5-9C07-40DDA3BF10D4}"/>
              </a:ext>
            </a:extLst>
          </p:cNvPr>
          <p:cNvPicPr>
            <a:picLocks noChangeAspect="1"/>
          </p:cNvPicPr>
          <p:nvPr/>
        </p:nvPicPr>
        <p:blipFill>
          <a:blip r:embed="rId6"/>
          <a:stretch>
            <a:fillRect/>
          </a:stretch>
        </p:blipFill>
        <p:spPr>
          <a:xfrm>
            <a:off x="4332968" y="2837326"/>
            <a:ext cx="2486025" cy="361950"/>
          </a:xfrm>
          <a:prstGeom prst="rect">
            <a:avLst/>
          </a:prstGeom>
        </p:spPr>
      </p:pic>
      <p:pic>
        <p:nvPicPr>
          <p:cNvPr id="12" name="図 11">
            <a:extLst>
              <a:ext uri="{FF2B5EF4-FFF2-40B4-BE49-F238E27FC236}">
                <a16:creationId xmlns:a16="http://schemas.microsoft.com/office/drawing/2014/main" id="{B38A31D6-61F0-4CB7-84DA-739FF3F11B82}"/>
              </a:ext>
            </a:extLst>
          </p:cNvPr>
          <p:cNvPicPr>
            <a:picLocks noChangeAspect="1"/>
          </p:cNvPicPr>
          <p:nvPr/>
        </p:nvPicPr>
        <p:blipFill>
          <a:blip r:embed="rId7"/>
          <a:stretch>
            <a:fillRect/>
          </a:stretch>
        </p:blipFill>
        <p:spPr>
          <a:xfrm>
            <a:off x="460375" y="3300426"/>
            <a:ext cx="2505075" cy="381000"/>
          </a:xfrm>
          <a:prstGeom prst="rect">
            <a:avLst/>
          </a:prstGeom>
        </p:spPr>
      </p:pic>
      <p:pic>
        <p:nvPicPr>
          <p:cNvPr id="13" name="図 12">
            <a:extLst>
              <a:ext uri="{FF2B5EF4-FFF2-40B4-BE49-F238E27FC236}">
                <a16:creationId xmlns:a16="http://schemas.microsoft.com/office/drawing/2014/main" id="{AD0CA663-B7A3-4BE0-BB38-CA0048A07332}"/>
              </a:ext>
            </a:extLst>
          </p:cNvPr>
          <p:cNvPicPr>
            <a:picLocks noChangeAspect="1"/>
          </p:cNvPicPr>
          <p:nvPr/>
        </p:nvPicPr>
        <p:blipFill>
          <a:blip r:embed="rId8"/>
          <a:stretch>
            <a:fillRect/>
          </a:stretch>
        </p:blipFill>
        <p:spPr>
          <a:xfrm>
            <a:off x="4332968" y="3296775"/>
            <a:ext cx="2466975" cy="361950"/>
          </a:xfrm>
          <a:prstGeom prst="rect">
            <a:avLst/>
          </a:prstGeom>
        </p:spPr>
      </p:pic>
      <p:sp>
        <p:nvSpPr>
          <p:cNvPr id="16" name="テキスト ボックス 15">
            <a:extLst>
              <a:ext uri="{FF2B5EF4-FFF2-40B4-BE49-F238E27FC236}">
                <a16:creationId xmlns:a16="http://schemas.microsoft.com/office/drawing/2014/main" id="{B642E1A8-B3A8-4C71-92EE-765672582B26}"/>
              </a:ext>
            </a:extLst>
          </p:cNvPr>
          <p:cNvSpPr txBox="1"/>
          <p:nvPr/>
        </p:nvSpPr>
        <p:spPr>
          <a:xfrm>
            <a:off x="460375" y="2393459"/>
            <a:ext cx="1791392" cy="369332"/>
          </a:xfrm>
          <a:prstGeom prst="rect">
            <a:avLst/>
          </a:prstGeom>
        </p:spPr>
        <p:txBody>
          <a:bodyPr wrap="square">
            <a:spAutoFit/>
          </a:bodyPr>
          <a:lstStyle>
            <a:defPPr>
              <a:defRPr lang="ja-JP"/>
            </a:defPPr>
            <a:lvl1pPr>
              <a:defRPr>
                <a:solidFill>
                  <a:srgbClr val="000000"/>
                </a:solidFill>
                <a:latin typeface="Meiryo" panose="020B0604030504040204" pitchFamily="50" charset="-128"/>
                <a:ea typeface="Meiryo" panose="020B0604030504040204" pitchFamily="50" charset="-128"/>
              </a:defRPr>
            </a:lvl1pPr>
          </a:lstStyle>
          <a:p>
            <a:r>
              <a:rPr lang="en-US" altLang="ja-JP" dirty="0" err="1">
                <a:latin typeface="ＭＳ Ｐゴシック" panose="020B0600070205080204" pitchFamily="50" charset="-128"/>
                <a:ea typeface="ＭＳ Ｐゴシック" panose="020B0600070205080204" pitchFamily="50" charset="-128"/>
              </a:rPr>
              <a:t>onFocus</a:t>
            </a:r>
            <a:endParaRPr lang="en-US" altLang="ja-JP" dirty="0">
              <a:latin typeface="ＭＳ Ｐゴシック" panose="020B0600070205080204" pitchFamily="50" charset="-128"/>
              <a:ea typeface="ＭＳ Ｐゴシック" panose="020B0600070205080204" pitchFamily="50" charset="-128"/>
            </a:endParaRPr>
          </a:p>
        </p:txBody>
      </p:sp>
      <p:sp>
        <p:nvSpPr>
          <p:cNvPr id="17" name="テキスト ボックス 16">
            <a:extLst>
              <a:ext uri="{FF2B5EF4-FFF2-40B4-BE49-F238E27FC236}">
                <a16:creationId xmlns:a16="http://schemas.microsoft.com/office/drawing/2014/main" id="{E60D3B16-6011-4AD4-B637-570537BC3700}"/>
              </a:ext>
            </a:extLst>
          </p:cNvPr>
          <p:cNvSpPr txBox="1"/>
          <p:nvPr/>
        </p:nvSpPr>
        <p:spPr>
          <a:xfrm>
            <a:off x="4332968" y="2399881"/>
            <a:ext cx="1791392" cy="369332"/>
          </a:xfrm>
          <a:prstGeom prst="rect">
            <a:avLst/>
          </a:prstGeom>
        </p:spPr>
        <p:txBody>
          <a:bodyPr wrap="square">
            <a:spAutoFit/>
          </a:bodyPr>
          <a:lstStyle>
            <a:defPPr>
              <a:defRPr lang="ja-JP"/>
            </a:defPPr>
            <a:lvl1pPr>
              <a:defRPr>
                <a:solidFill>
                  <a:srgbClr val="000000"/>
                </a:solidFill>
                <a:latin typeface="Meiryo" panose="020B0604030504040204" pitchFamily="50" charset="-128"/>
                <a:ea typeface="Meiryo" panose="020B0604030504040204" pitchFamily="50" charset="-128"/>
              </a:defRPr>
            </a:lvl1pPr>
          </a:lstStyle>
          <a:p>
            <a:r>
              <a:rPr lang="en-US" altLang="ja-JP" dirty="0" err="1">
                <a:latin typeface="ＭＳ Ｐゴシック" panose="020B0600070205080204" pitchFamily="50" charset="-128"/>
                <a:ea typeface="ＭＳ Ｐゴシック" panose="020B0600070205080204" pitchFamily="50" charset="-128"/>
              </a:rPr>
              <a:t>onBlur</a:t>
            </a:r>
            <a:endParaRPr lang="en-US" altLang="ja-JP" dirty="0">
              <a:latin typeface="ＭＳ Ｐゴシック" panose="020B0600070205080204" pitchFamily="50" charset="-128"/>
              <a:ea typeface="ＭＳ Ｐゴシック" panose="020B0600070205080204" pitchFamily="50" charset="-128"/>
            </a:endParaRPr>
          </a:p>
        </p:txBody>
      </p:sp>
      <p:pic>
        <p:nvPicPr>
          <p:cNvPr id="14" name="図 13">
            <a:extLst>
              <a:ext uri="{FF2B5EF4-FFF2-40B4-BE49-F238E27FC236}">
                <a16:creationId xmlns:a16="http://schemas.microsoft.com/office/drawing/2014/main" id="{EC7C0852-1C7C-4253-96EF-46622012A7D8}"/>
              </a:ext>
            </a:extLst>
          </p:cNvPr>
          <p:cNvPicPr>
            <a:picLocks noChangeAspect="1"/>
          </p:cNvPicPr>
          <p:nvPr/>
        </p:nvPicPr>
        <p:blipFill>
          <a:blip r:embed="rId9"/>
          <a:stretch>
            <a:fillRect/>
          </a:stretch>
        </p:blipFill>
        <p:spPr>
          <a:xfrm>
            <a:off x="460375" y="4271863"/>
            <a:ext cx="2524125" cy="381000"/>
          </a:xfrm>
          <a:prstGeom prst="rect">
            <a:avLst/>
          </a:prstGeom>
        </p:spPr>
      </p:pic>
      <p:pic>
        <p:nvPicPr>
          <p:cNvPr id="15" name="図 14">
            <a:extLst>
              <a:ext uri="{FF2B5EF4-FFF2-40B4-BE49-F238E27FC236}">
                <a16:creationId xmlns:a16="http://schemas.microsoft.com/office/drawing/2014/main" id="{5BBFB97F-7A50-493B-974B-E803DEDB2285}"/>
              </a:ext>
            </a:extLst>
          </p:cNvPr>
          <p:cNvPicPr>
            <a:picLocks noChangeAspect="1"/>
          </p:cNvPicPr>
          <p:nvPr/>
        </p:nvPicPr>
        <p:blipFill>
          <a:blip r:embed="rId10"/>
          <a:stretch>
            <a:fillRect/>
          </a:stretch>
        </p:blipFill>
        <p:spPr>
          <a:xfrm>
            <a:off x="4332968" y="4271627"/>
            <a:ext cx="2486025" cy="352425"/>
          </a:xfrm>
          <a:prstGeom prst="rect">
            <a:avLst/>
          </a:prstGeom>
        </p:spPr>
      </p:pic>
      <p:pic>
        <p:nvPicPr>
          <p:cNvPr id="18" name="図 17">
            <a:extLst>
              <a:ext uri="{FF2B5EF4-FFF2-40B4-BE49-F238E27FC236}">
                <a16:creationId xmlns:a16="http://schemas.microsoft.com/office/drawing/2014/main" id="{882F47AE-B611-410C-8665-5B4B07E149AE}"/>
              </a:ext>
            </a:extLst>
          </p:cNvPr>
          <p:cNvPicPr>
            <a:picLocks noChangeAspect="1"/>
          </p:cNvPicPr>
          <p:nvPr/>
        </p:nvPicPr>
        <p:blipFill>
          <a:blip r:embed="rId11"/>
          <a:stretch>
            <a:fillRect/>
          </a:stretch>
        </p:blipFill>
        <p:spPr>
          <a:xfrm>
            <a:off x="4323443" y="4808765"/>
            <a:ext cx="2476500" cy="342900"/>
          </a:xfrm>
          <a:prstGeom prst="rect">
            <a:avLst/>
          </a:prstGeom>
        </p:spPr>
      </p:pic>
      <p:pic>
        <p:nvPicPr>
          <p:cNvPr id="21" name="図 20">
            <a:extLst>
              <a:ext uri="{FF2B5EF4-FFF2-40B4-BE49-F238E27FC236}">
                <a16:creationId xmlns:a16="http://schemas.microsoft.com/office/drawing/2014/main" id="{0B07AF69-A33B-4596-AB0E-7461B40E1983}"/>
              </a:ext>
            </a:extLst>
          </p:cNvPr>
          <p:cNvPicPr>
            <a:picLocks noChangeAspect="1"/>
          </p:cNvPicPr>
          <p:nvPr/>
        </p:nvPicPr>
        <p:blipFill>
          <a:blip r:embed="rId9"/>
          <a:stretch>
            <a:fillRect/>
          </a:stretch>
        </p:blipFill>
        <p:spPr>
          <a:xfrm>
            <a:off x="460375" y="4789715"/>
            <a:ext cx="2524125" cy="381000"/>
          </a:xfrm>
          <a:prstGeom prst="rect">
            <a:avLst/>
          </a:prstGeom>
        </p:spPr>
      </p:pic>
    </p:spTree>
    <p:custDataLst>
      <p:tags r:id="rId1"/>
    </p:custDataLst>
    <p:extLst>
      <p:ext uri="{BB962C8B-B14F-4D97-AF65-F5344CB8AC3E}">
        <p14:creationId xmlns:p14="http://schemas.microsoft.com/office/powerpoint/2010/main" val="3470623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タイトル 1"/>
          <p:cNvSpPr>
            <a:spLocks noGrp="1"/>
          </p:cNvSpPr>
          <p:nvPr>
            <p:ph type="title" idx="4294967295"/>
          </p:nvPr>
        </p:nvSpPr>
        <p:spPr>
          <a:xfrm>
            <a:off x="276894"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a:solidFill>
                  <a:schemeClr val="tx2"/>
                </a:solidFill>
                <a:latin typeface="Meiryo UI" pitchFamily="50" charset="-128"/>
                <a:ea typeface="Meiryo UI" pitchFamily="50" charset="-128"/>
                <a:cs typeface="Meiryo UI" pitchFamily="50" charset="-128"/>
              </a:rPr>
              <a:t>５ー４</a:t>
            </a:r>
            <a:r>
              <a:rPr lang="ja-JP" altLang="en-US" sz="2800" dirty="0">
                <a:solidFill>
                  <a:schemeClr val="tx2"/>
                </a:solidFill>
                <a:latin typeface="Meiryo UI" pitchFamily="50" charset="-128"/>
                <a:ea typeface="Meiryo UI" pitchFamily="50" charset="-128"/>
                <a:cs typeface="Meiryo UI" pitchFamily="50" charset="-128"/>
              </a:rPr>
              <a:t>．</a:t>
            </a:r>
            <a:r>
              <a:rPr lang="en-US" altLang="ja-JP" sz="2800" dirty="0">
                <a:solidFill>
                  <a:schemeClr val="tx2"/>
                </a:solidFill>
                <a:latin typeface="Meiryo UI" pitchFamily="50" charset="-128"/>
                <a:ea typeface="Meiryo UI" pitchFamily="50" charset="-128"/>
                <a:cs typeface="Meiryo UI" pitchFamily="50" charset="-128"/>
              </a:rPr>
              <a:t>EFW</a:t>
            </a:r>
            <a:r>
              <a:rPr lang="ja-JP" altLang="en-US" sz="2800" dirty="0">
                <a:solidFill>
                  <a:schemeClr val="tx2"/>
                </a:solidFill>
                <a:latin typeface="Meiryo UI" pitchFamily="50" charset="-128"/>
                <a:ea typeface="Meiryo UI" pitchFamily="50" charset="-128"/>
                <a:cs typeface="Meiryo UI" pitchFamily="50" charset="-128"/>
              </a:rPr>
              <a:t>の入力枠フォーマットの実装</a:t>
            </a:r>
            <a:endParaRPr lang="ja-JP" altLang="en-US" sz="16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24</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 name="テキスト ボックス 1">
            <a:extLst>
              <a:ext uri="{FF2B5EF4-FFF2-40B4-BE49-F238E27FC236}">
                <a16:creationId xmlns:a16="http://schemas.microsoft.com/office/drawing/2014/main" id="{F3BBDA3D-26F4-4E20-BF3A-40B3A36AC675}"/>
              </a:ext>
            </a:extLst>
          </p:cNvPr>
          <p:cNvSpPr txBox="1"/>
          <p:nvPr/>
        </p:nvSpPr>
        <p:spPr>
          <a:xfrm>
            <a:off x="219744" y="985366"/>
            <a:ext cx="8565027" cy="369332"/>
          </a:xfrm>
          <a:prstGeom prst="rect">
            <a:avLst/>
          </a:prstGeom>
        </p:spPr>
        <p:txBody>
          <a:bodyPr wrap="square">
            <a:spAutoFit/>
          </a:bodyPr>
          <a:lstStyle>
            <a:defPPr>
              <a:defRPr lang="ja-JP"/>
            </a:defPPr>
            <a:lvl1pPr>
              <a:defRPr>
                <a:solidFill>
                  <a:srgbClr val="000000"/>
                </a:solidFill>
                <a:latin typeface="Meiryo" panose="020B0604030504040204" pitchFamily="50" charset="-128"/>
                <a:ea typeface="Meiryo" panose="020B0604030504040204" pitchFamily="50" charset="-128"/>
              </a:defRPr>
            </a:lvl1pPr>
          </a:lstStyle>
          <a:p>
            <a:r>
              <a:rPr lang="en-US" altLang="ja-JP" dirty="0">
                <a:latin typeface="ＭＳ Ｐゴシック" panose="020B0600070205080204" pitchFamily="50" charset="-128"/>
                <a:ea typeface="ＭＳ Ｐゴシック" panose="020B0600070205080204" pitchFamily="50" charset="-128"/>
              </a:rPr>
              <a:t>EFW</a:t>
            </a:r>
            <a:r>
              <a:rPr lang="ja-JP" altLang="en-US" dirty="0">
                <a:latin typeface="ＭＳ Ｐゴシック" panose="020B0600070205080204" pitchFamily="50" charset="-128"/>
                <a:ea typeface="ＭＳ Ｐゴシック" panose="020B0600070205080204" pitchFamily="50" charset="-128"/>
              </a:rPr>
              <a:t>には、入力枠に対して共通的なイベントを追加している。</a:t>
            </a:r>
            <a:endParaRPr lang="en-US" altLang="ja-JP" dirty="0">
              <a:latin typeface="ＭＳ Ｐゴシック" panose="020B0600070205080204" pitchFamily="50" charset="-128"/>
              <a:ea typeface="ＭＳ Ｐゴシック" panose="020B0600070205080204" pitchFamily="50" charset="-128"/>
            </a:endParaRPr>
          </a:p>
        </p:txBody>
      </p:sp>
      <p:pic>
        <p:nvPicPr>
          <p:cNvPr id="4" name="図 3">
            <a:extLst>
              <a:ext uri="{FF2B5EF4-FFF2-40B4-BE49-F238E27FC236}">
                <a16:creationId xmlns:a16="http://schemas.microsoft.com/office/drawing/2014/main" id="{81E3B08C-09FE-40E8-8DE2-778C52E6BBD4}"/>
              </a:ext>
            </a:extLst>
          </p:cNvPr>
          <p:cNvPicPr>
            <a:picLocks noChangeAspect="1"/>
          </p:cNvPicPr>
          <p:nvPr/>
        </p:nvPicPr>
        <p:blipFill>
          <a:blip r:embed="rId4"/>
          <a:stretch>
            <a:fillRect/>
          </a:stretch>
        </p:blipFill>
        <p:spPr>
          <a:xfrm>
            <a:off x="0" y="1354698"/>
            <a:ext cx="8058150" cy="1067029"/>
          </a:xfrm>
          <a:prstGeom prst="rect">
            <a:avLst/>
          </a:prstGeom>
        </p:spPr>
      </p:pic>
      <p:pic>
        <p:nvPicPr>
          <p:cNvPr id="7" name="図 6">
            <a:extLst>
              <a:ext uri="{FF2B5EF4-FFF2-40B4-BE49-F238E27FC236}">
                <a16:creationId xmlns:a16="http://schemas.microsoft.com/office/drawing/2014/main" id="{FAB9C411-B07C-464B-9F21-A9172A1B24F4}"/>
              </a:ext>
            </a:extLst>
          </p:cNvPr>
          <p:cNvPicPr>
            <a:picLocks noChangeAspect="1"/>
          </p:cNvPicPr>
          <p:nvPr/>
        </p:nvPicPr>
        <p:blipFill>
          <a:blip r:embed="rId5"/>
          <a:stretch>
            <a:fillRect/>
          </a:stretch>
        </p:blipFill>
        <p:spPr>
          <a:xfrm>
            <a:off x="0" y="2457454"/>
            <a:ext cx="5809143" cy="4400545"/>
          </a:xfrm>
          <a:prstGeom prst="rect">
            <a:avLst/>
          </a:prstGeom>
        </p:spPr>
      </p:pic>
      <p:sp>
        <p:nvSpPr>
          <p:cNvPr id="22" name="正方形/長方形 21">
            <a:extLst>
              <a:ext uri="{FF2B5EF4-FFF2-40B4-BE49-F238E27FC236}">
                <a16:creationId xmlns:a16="http://schemas.microsoft.com/office/drawing/2014/main" id="{45656C8E-4152-4413-813F-88334E792316}"/>
              </a:ext>
            </a:extLst>
          </p:cNvPr>
          <p:cNvSpPr/>
          <p:nvPr/>
        </p:nvSpPr>
        <p:spPr>
          <a:xfrm>
            <a:off x="2060120" y="3719065"/>
            <a:ext cx="3434443" cy="281435"/>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3" name="正方形/長方形 22">
            <a:extLst>
              <a:ext uri="{FF2B5EF4-FFF2-40B4-BE49-F238E27FC236}">
                <a16:creationId xmlns:a16="http://schemas.microsoft.com/office/drawing/2014/main" id="{AAFCFEF1-8A52-4C31-992F-BAB95682C498}"/>
              </a:ext>
            </a:extLst>
          </p:cNvPr>
          <p:cNvSpPr/>
          <p:nvPr/>
        </p:nvSpPr>
        <p:spPr>
          <a:xfrm>
            <a:off x="2530929" y="5262111"/>
            <a:ext cx="3278214" cy="241191"/>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4" name="テキスト ボックス 23">
            <a:extLst>
              <a:ext uri="{FF2B5EF4-FFF2-40B4-BE49-F238E27FC236}">
                <a16:creationId xmlns:a16="http://schemas.microsoft.com/office/drawing/2014/main" id="{6379C39B-5A26-4BB1-BAB7-4EAB544D470C}"/>
              </a:ext>
            </a:extLst>
          </p:cNvPr>
          <p:cNvSpPr txBox="1"/>
          <p:nvPr/>
        </p:nvSpPr>
        <p:spPr>
          <a:xfrm>
            <a:off x="5882622" y="4134135"/>
            <a:ext cx="2975628" cy="646331"/>
          </a:xfrm>
          <a:prstGeom prst="rect">
            <a:avLst/>
          </a:prstGeom>
        </p:spPr>
        <p:txBody>
          <a:bodyPr wrap="square">
            <a:spAutoFit/>
          </a:bodyPr>
          <a:lstStyle>
            <a:defPPr>
              <a:defRPr lang="ja-JP"/>
            </a:defPPr>
            <a:lvl1pPr>
              <a:defRPr>
                <a:solidFill>
                  <a:srgbClr val="000000"/>
                </a:solidFill>
                <a:latin typeface="Meiryo" panose="020B0604030504040204" pitchFamily="50" charset="-128"/>
                <a:ea typeface="Meiryo" panose="020B0604030504040204" pitchFamily="50" charset="-128"/>
              </a:defRPr>
            </a:lvl1pPr>
          </a:lstStyle>
          <a:p>
            <a:r>
              <a:rPr lang="en-US" altLang="ja-JP" dirty="0">
                <a:latin typeface="ＭＳ Ｐゴシック" panose="020B0600070205080204" pitchFamily="50" charset="-128"/>
                <a:ea typeface="ＭＳ Ｐゴシック" panose="020B0600070205080204" pitchFamily="50" charset="-128"/>
              </a:rPr>
              <a:t>EFW</a:t>
            </a:r>
            <a:r>
              <a:rPr lang="ja-JP" altLang="en-US" dirty="0">
                <a:latin typeface="ＭＳ Ｐゴシック" panose="020B0600070205080204" pitchFamily="50" charset="-128"/>
                <a:ea typeface="ＭＳ Ｐゴシック" panose="020B0600070205080204" pitchFamily="50" charset="-128"/>
              </a:rPr>
              <a:t>に数字と日付の専用フォーマット関数を設けている。</a:t>
            </a:r>
            <a:endParaRPr lang="en-US" altLang="ja-JP" dirty="0">
              <a:latin typeface="ＭＳ Ｐゴシック" panose="020B0600070205080204" pitchFamily="50" charset="-128"/>
              <a:ea typeface="ＭＳ Ｐゴシック" panose="020B0600070205080204" pitchFamily="50" charset="-128"/>
            </a:endParaRPr>
          </a:p>
        </p:txBody>
      </p:sp>
    </p:spTree>
    <p:custDataLst>
      <p:tags r:id="rId1"/>
    </p:custDataLst>
    <p:extLst>
      <p:ext uri="{BB962C8B-B14F-4D97-AF65-F5344CB8AC3E}">
        <p14:creationId xmlns:p14="http://schemas.microsoft.com/office/powerpoint/2010/main" val="1242174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タイトル 1"/>
          <p:cNvSpPr>
            <a:spLocks noGrp="1"/>
          </p:cNvSpPr>
          <p:nvPr>
            <p:ph type="title" idx="4294967295"/>
          </p:nvPr>
        </p:nvSpPr>
        <p:spPr>
          <a:xfrm>
            <a:off x="276894"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１ー２．</a:t>
            </a:r>
            <a:r>
              <a:rPr lang="en-US" altLang="ja-JP" sz="2800" dirty="0">
                <a:solidFill>
                  <a:schemeClr val="tx2"/>
                </a:solidFill>
                <a:latin typeface="Meiryo UI" pitchFamily="50" charset="-128"/>
                <a:ea typeface="Meiryo UI" pitchFamily="50" charset="-128"/>
                <a:cs typeface="Meiryo UI" pitchFamily="50" charset="-128"/>
              </a:rPr>
              <a:t>EFW</a:t>
            </a:r>
            <a:r>
              <a:rPr lang="ja-JP" altLang="en-US" sz="2800" dirty="0">
                <a:solidFill>
                  <a:schemeClr val="tx2"/>
                </a:solidFill>
                <a:latin typeface="Meiryo UI" pitchFamily="50" charset="-128"/>
                <a:ea typeface="Meiryo UI" pitchFamily="50" charset="-128"/>
                <a:cs typeface="Meiryo UI" pitchFamily="50" charset="-128"/>
              </a:rPr>
              <a:t>の</a:t>
            </a:r>
            <a:r>
              <a:rPr lang="en-US" altLang="ja-JP" sz="2800" dirty="0">
                <a:solidFill>
                  <a:schemeClr val="tx2"/>
                </a:solidFill>
                <a:latin typeface="Meiryo UI" pitchFamily="50" charset="-128"/>
                <a:ea typeface="Meiryo UI" pitchFamily="50" charset="-128"/>
                <a:cs typeface="Meiryo UI" pitchFamily="50" charset="-128"/>
              </a:rPr>
              <a:t>WEB</a:t>
            </a:r>
            <a:r>
              <a:rPr lang="ja-JP" altLang="en-US" sz="2800" dirty="0">
                <a:solidFill>
                  <a:schemeClr val="tx2"/>
                </a:solidFill>
                <a:latin typeface="Meiryo UI" pitchFamily="50" charset="-128"/>
                <a:ea typeface="Meiryo UI" pitchFamily="50" charset="-128"/>
                <a:cs typeface="Meiryo UI" pitchFamily="50" charset="-128"/>
              </a:rPr>
              <a:t>コンテンツ　－　</a:t>
            </a:r>
            <a:r>
              <a:rPr lang="en-US" altLang="ja-JP" sz="2800" dirty="0">
                <a:solidFill>
                  <a:schemeClr val="tx2"/>
                </a:solidFill>
                <a:latin typeface="Meiryo UI" pitchFamily="50" charset="-128"/>
                <a:ea typeface="Meiryo UI" pitchFamily="50" charset="-128"/>
                <a:cs typeface="Meiryo UI" pitchFamily="50" charset="-128"/>
              </a:rPr>
              <a:t>/</a:t>
            </a:r>
            <a:r>
              <a:rPr lang="en-US" altLang="ja-JP" sz="2800" dirty="0" err="1">
                <a:solidFill>
                  <a:schemeClr val="tx2"/>
                </a:solidFill>
                <a:latin typeface="Meiryo UI" pitchFamily="50" charset="-128"/>
                <a:ea typeface="Meiryo UI" pitchFamily="50" charset="-128"/>
                <a:cs typeface="Meiryo UI" pitchFamily="50" charset="-128"/>
              </a:rPr>
              <a:t>efw</a:t>
            </a:r>
            <a:endParaRPr lang="ja-JP" altLang="en-US" sz="16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 name="図 6">
            <a:extLst>
              <a:ext uri="{FF2B5EF4-FFF2-40B4-BE49-F238E27FC236}">
                <a16:creationId xmlns:a16="http://schemas.microsoft.com/office/drawing/2014/main" id="{5212ED6E-59B0-41B8-89FD-4E7F9C4A6364}"/>
              </a:ext>
            </a:extLst>
          </p:cNvPr>
          <p:cNvPicPr>
            <a:picLocks noChangeAspect="1"/>
          </p:cNvPicPr>
          <p:nvPr/>
        </p:nvPicPr>
        <p:blipFill>
          <a:blip r:embed="rId4"/>
          <a:stretch>
            <a:fillRect/>
          </a:stretch>
        </p:blipFill>
        <p:spPr>
          <a:xfrm>
            <a:off x="0" y="948862"/>
            <a:ext cx="3438651" cy="5909138"/>
          </a:xfrm>
          <a:prstGeom prst="rect">
            <a:avLst/>
          </a:prstGeom>
        </p:spPr>
      </p:pic>
      <p:graphicFrame>
        <p:nvGraphicFramePr>
          <p:cNvPr id="6" name="表 5">
            <a:extLst>
              <a:ext uri="{FF2B5EF4-FFF2-40B4-BE49-F238E27FC236}">
                <a16:creationId xmlns:a16="http://schemas.microsoft.com/office/drawing/2014/main" id="{B79F9E49-2E92-4298-B8D5-E9E86B1CA065}"/>
              </a:ext>
            </a:extLst>
          </p:cNvPr>
          <p:cNvGraphicFramePr>
            <a:graphicFrameLocks noGrp="1"/>
          </p:cNvGraphicFramePr>
          <p:nvPr>
            <p:extLst>
              <p:ext uri="{D42A27DB-BD31-4B8C-83A1-F6EECF244321}">
                <p14:modId xmlns:p14="http://schemas.microsoft.com/office/powerpoint/2010/main" val="4237921068"/>
              </p:ext>
            </p:extLst>
          </p:nvPr>
        </p:nvGraphicFramePr>
        <p:xfrm>
          <a:off x="3199708" y="1363433"/>
          <a:ext cx="5536077" cy="5486400"/>
        </p:xfrm>
        <a:graphic>
          <a:graphicData uri="http://schemas.openxmlformats.org/drawingml/2006/table">
            <a:tbl>
              <a:tblPr firstRow="1" bandRow="1">
                <a:tableStyleId>{5C22544A-7EE6-4342-B048-85BDC9FD1C3A}</a:tableStyleId>
              </a:tblPr>
              <a:tblGrid>
                <a:gridCol w="5536077">
                  <a:extLst>
                    <a:ext uri="{9D8B030D-6E8A-4147-A177-3AD203B41FA5}">
                      <a16:colId xmlns:a16="http://schemas.microsoft.com/office/drawing/2014/main" val="1844617937"/>
                    </a:ext>
                  </a:extLst>
                </a:gridCol>
              </a:tblGrid>
              <a:tr h="295614">
                <a:tc>
                  <a:txBody>
                    <a:bodyPr/>
                    <a:lstStyle/>
                    <a:p>
                      <a:r>
                        <a:rPr kumimoji="1" lang="ja-JP" altLang="en-US" sz="1400" dirty="0"/>
                        <a:t>説明</a:t>
                      </a:r>
                    </a:p>
                  </a:txBody>
                  <a:tcPr/>
                </a:tc>
                <a:extLst>
                  <a:ext uri="{0D108BD9-81ED-4DB2-BD59-A6C34878D82A}">
                    <a16:rowId xmlns:a16="http://schemas.microsoft.com/office/drawing/2014/main" val="635942398"/>
                  </a:ext>
                </a:extLst>
              </a:tr>
              <a:tr h="185420">
                <a:tc>
                  <a:txBody>
                    <a:bodyPr/>
                    <a:lstStyle/>
                    <a:p>
                      <a:r>
                        <a:rPr kumimoji="1" lang="ja-JP" altLang="en-US" sz="1400" dirty="0"/>
                        <a:t>バーコード作成失敗時の「</a:t>
                      </a:r>
                      <a:r>
                        <a:rPr kumimoji="1" lang="en-US" altLang="ja-JP" sz="1400" dirty="0"/>
                        <a:t>×</a:t>
                      </a:r>
                      <a:r>
                        <a:rPr kumimoji="1" lang="ja-JP" altLang="en-US" sz="1400" dirty="0"/>
                        <a:t>」画像</a:t>
                      </a:r>
                    </a:p>
                  </a:txBody>
                  <a:tcPr/>
                </a:tc>
                <a:extLst>
                  <a:ext uri="{0D108BD9-81ED-4DB2-BD59-A6C34878D82A}">
                    <a16:rowId xmlns:a16="http://schemas.microsoft.com/office/drawing/2014/main" val="1322965030"/>
                  </a:ext>
                </a:extLst>
              </a:tr>
              <a:tr h="185420">
                <a:tc>
                  <a:txBody>
                    <a:bodyPr/>
                    <a:lstStyle/>
                    <a:p>
                      <a:r>
                        <a:rPr kumimoji="1" lang="en-US" altLang="ja-JP" sz="1400" dirty="0"/>
                        <a:t>ajax</a:t>
                      </a:r>
                      <a:r>
                        <a:rPr kumimoji="1" lang="ja-JP" altLang="en-US" sz="1400" dirty="0"/>
                        <a:t>イベント実行時のビジー</a:t>
                      </a:r>
                      <a:r>
                        <a:rPr kumimoji="1" lang="en-US" altLang="ja-JP" sz="1400" dirty="0"/>
                        <a:t>(busy)</a:t>
                      </a:r>
                      <a:r>
                        <a:rPr kumimoji="1" lang="ja-JP" altLang="en-US" sz="1400" dirty="0"/>
                        <a:t>アイコン</a:t>
                      </a:r>
                    </a:p>
                  </a:txBody>
                  <a:tcPr/>
                </a:tc>
                <a:extLst>
                  <a:ext uri="{0D108BD9-81ED-4DB2-BD59-A6C34878D82A}">
                    <a16:rowId xmlns:a16="http://schemas.microsoft.com/office/drawing/2014/main" val="4264429917"/>
                  </a:ext>
                </a:extLst>
              </a:tr>
              <a:tr h="185420">
                <a:tc>
                  <a:txBody>
                    <a:bodyPr/>
                    <a:lstStyle/>
                    <a:p>
                      <a:r>
                        <a:rPr kumimoji="1" lang="ja-JP" altLang="en-US" sz="1400" dirty="0"/>
                        <a:t>カウントダウン機能のライブラリ</a:t>
                      </a:r>
                    </a:p>
                  </a:txBody>
                  <a:tcPr/>
                </a:tc>
                <a:extLst>
                  <a:ext uri="{0D108BD9-81ED-4DB2-BD59-A6C34878D82A}">
                    <a16:rowId xmlns:a16="http://schemas.microsoft.com/office/drawing/2014/main" val="2671234693"/>
                  </a:ext>
                </a:extLst>
              </a:tr>
              <a:tr h="185420">
                <a:tc>
                  <a:txBody>
                    <a:bodyPr/>
                    <a:lstStyle/>
                    <a:p>
                      <a:endParaRPr kumimoji="1" lang="ja-JP" altLang="en-US" sz="1400" dirty="0"/>
                    </a:p>
                  </a:txBody>
                  <a:tcPr/>
                </a:tc>
                <a:extLst>
                  <a:ext uri="{0D108BD9-81ED-4DB2-BD59-A6C34878D82A}">
                    <a16:rowId xmlns:a16="http://schemas.microsoft.com/office/drawing/2014/main" val="2899642709"/>
                  </a:ext>
                </a:extLst>
              </a:tr>
              <a:tr h="185420">
                <a:tc>
                  <a:txBody>
                    <a:bodyPr/>
                    <a:lstStyle/>
                    <a:p>
                      <a:r>
                        <a:rPr kumimoji="1" lang="en-US" altLang="ja-JP" sz="1400" dirty="0"/>
                        <a:t>Chart.js</a:t>
                      </a:r>
                      <a:r>
                        <a:rPr kumimoji="1" lang="ja-JP" altLang="en-US" sz="1400" dirty="0"/>
                        <a:t>に接続する</a:t>
                      </a:r>
                      <a:r>
                        <a:rPr kumimoji="1" lang="en-US" altLang="ja-JP" sz="1400" dirty="0"/>
                        <a:t>EFW</a:t>
                      </a:r>
                      <a:r>
                        <a:rPr kumimoji="1" lang="ja-JP" altLang="en-US" sz="1400" dirty="0"/>
                        <a:t>チャート機能のアダブダ</a:t>
                      </a:r>
                    </a:p>
                  </a:txBody>
                  <a:tcPr/>
                </a:tc>
                <a:extLst>
                  <a:ext uri="{0D108BD9-81ED-4DB2-BD59-A6C34878D82A}">
                    <a16:rowId xmlns:a16="http://schemas.microsoft.com/office/drawing/2014/main" val="1362675219"/>
                  </a:ext>
                </a:extLst>
              </a:tr>
              <a:tr h="185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Google Chart</a:t>
                      </a:r>
                      <a:r>
                        <a:rPr kumimoji="1" lang="ja-JP" altLang="en-US" sz="1400" dirty="0"/>
                        <a:t>に接続する</a:t>
                      </a:r>
                      <a:r>
                        <a:rPr kumimoji="1" lang="en-US" altLang="ja-JP" sz="1400" dirty="0"/>
                        <a:t>EFW</a:t>
                      </a:r>
                      <a:r>
                        <a:rPr kumimoji="1" lang="ja-JP" altLang="en-US" sz="1400" dirty="0"/>
                        <a:t>チャート機能のアダブダ</a:t>
                      </a:r>
                    </a:p>
                  </a:txBody>
                  <a:tcPr/>
                </a:tc>
                <a:extLst>
                  <a:ext uri="{0D108BD9-81ED-4DB2-BD59-A6C34878D82A}">
                    <a16:rowId xmlns:a16="http://schemas.microsoft.com/office/drawing/2014/main" val="3878239353"/>
                  </a:ext>
                </a:extLst>
              </a:tr>
              <a:tr h="185420">
                <a:tc>
                  <a:txBody>
                    <a:bodyPr/>
                    <a:lstStyle/>
                    <a:p>
                      <a:r>
                        <a:rPr kumimoji="1" lang="ja-JP" altLang="en-US" sz="1400" dirty="0"/>
                        <a:t>以下の</a:t>
                      </a:r>
                      <a:r>
                        <a:rPr kumimoji="1" lang="en-US" altLang="ja-JP" sz="1400" dirty="0"/>
                        <a:t>input behavior</a:t>
                      </a:r>
                      <a:r>
                        <a:rPr kumimoji="1" lang="ja-JP" altLang="en-US" sz="1400" dirty="0"/>
                        <a:t>に利用される数字日付フォーマット機能</a:t>
                      </a:r>
                    </a:p>
                  </a:txBody>
                  <a:tcPr/>
                </a:tc>
                <a:extLst>
                  <a:ext uri="{0D108BD9-81ED-4DB2-BD59-A6C34878D82A}">
                    <a16:rowId xmlns:a16="http://schemas.microsoft.com/office/drawing/2014/main" val="256415544"/>
                  </a:ext>
                </a:extLst>
              </a:tr>
              <a:tr h="185420">
                <a:tc>
                  <a:txBody>
                    <a:bodyPr/>
                    <a:lstStyle/>
                    <a:p>
                      <a:r>
                        <a:rPr kumimoji="1" lang="en-US" altLang="ja-JP" sz="1400" dirty="0"/>
                        <a:t>data-format</a:t>
                      </a:r>
                      <a:r>
                        <a:rPr kumimoji="1" lang="ja-JP" altLang="en-US" sz="1400" dirty="0"/>
                        <a:t>と</a:t>
                      </a:r>
                      <a:r>
                        <a:rPr kumimoji="1" lang="en-US" altLang="ja-JP" sz="1400" dirty="0"/>
                        <a:t>data-shortcut</a:t>
                      </a:r>
                      <a:r>
                        <a:rPr kumimoji="1" lang="ja-JP" altLang="en-US" sz="1400" dirty="0"/>
                        <a:t>の入力枠ビヘイビア</a:t>
                      </a:r>
                      <a:r>
                        <a:rPr kumimoji="1" lang="en-US" altLang="ja-JP" sz="1400" dirty="0"/>
                        <a:t>(behavior)</a:t>
                      </a:r>
                      <a:r>
                        <a:rPr kumimoji="1" lang="ja-JP" altLang="en-US" sz="1400" dirty="0"/>
                        <a:t>機能</a:t>
                      </a:r>
                    </a:p>
                  </a:txBody>
                  <a:tcPr/>
                </a:tc>
                <a:extLst>
                  <a:ext uri="{0D108BD9-81ED-4DB2-BD59-A6C34878D82A}">
                    <a16:rowId xmlns:a16="http://schemas.microsoft.com/office/drawing/2014/main" val="729038881"/>
                  </a:ext>
                </a:extLst>
              </a:tr>
              <a:tr h="185420">
                <a:tc>
                  <a:txBody>
                    <a:bodyPr/>
                    <a:lstStyle/>
                    <a:p>
                      <a:r>
                        <a:rPr kumimoji="1" lang="ja-JP" altLang="en-US" sz="1400" dirty="0">
                          <a:solidFill>
                            <a:srgbClr val="FF0000"/>
                          </a:solidFill>
                        </a:rPr>
                        <a:t>送信パラメータ自動収集と処理結果自動反映の機能</a:t>
                      </a:r>
                    </a:p>
                  </a:txBody>
                  <a:tcPr/>
                </a:tc>
                <a:extLst>
                  <a:ext uri="{0D108BD9-81ED-4DB2-BD59-A6C34878D82A}">
                    <a16:rowId xmlns:a16="http://schemas.microsoft.com/office/drawing/2014/main" val="2658969643"/>
                  </a:ext>
                </a:extLst>
              </a:tr>
              <a:tr h="185420">
                <a:tc>
                  <a:txBody>
                    <a:bodyPr/>
                    <a:lstStyle/>
                    <a:p>
                      <a:r>
                        <a:rPr kumimoji="1" lang="en-US" altLang="ja-JP" sz="1400" dirty="0"/>
                        <a:t>FW</a:t>
                      </a:r>
                      <a:r>
                        <a:rPr kumimoji="1" lang="ja-JP" altLang="en-US" sz="1400" dirty="0"/>
                        <a:t>用エラー情報など（多国語のため</a:t>
                      </a:r>
                      <a:r>
                        <a:rPr kumimoji="1" lang="en-US" altLang="ja-JP" sz="1400" dirty="0" err="1"/>
                        <a:t>jsp</a:t>
                      </a:r>
                      <a:r>
                        <a:rPr kumimoji="1" lang="ja-JP" altLang="en-US" sz="1400" dirty="0"/>
                        <a:t>にする）</a:t>
                      </a:r>
                    </a:p>
                  </a:txBody>
                  <a:tcPr/>
                </a:tc>
                <a:extLst>
                  <a:ext uri="{0D108BD9-81ED-4DB2-BD59-A6C34878D82A}">
                    <a16:rowId xmlns:a16="http://schemas.microsoft.com/office/drawing/2014/main" val="1244814251"/>
                  </a:ext>
                </a:extLst>
              </a:tr>
              <a:tr h="185420">
                <a:tc>
                  <a:txBody>
                    <a:bodyPr/>
                    <a:lstStyle/>
                    <a:p>
                      <a:endParaRPr kumimoji="1" lang="ja-JP" altLang="en-US" sz="1400" dirty="0"/>
                    </a:p>
                  </a:txBody>
                  <a:tcPr/>
                </a:tc>
                <a:extLst>
                  <a:ext uri="{0D108BD9-81ED-4DB2-BD59-A6C34878D82A}">
                    <a16:rowId xmlns:a16="http://schemas.microsoft.com/office/drawing/2014/main" val="908079079"/>
                  </a:ext>
                </a:extLst>
              </a:tr>
              <a:tr h="185420">
                <a:tc>
                  <a:txBody>
                    <a:bodyPr/>
                    <a:lstStyle/>
                    <a:p>
                      <a:r>
                        <a:rPr kumimoji="1" lang="en-US" altLang="ja-JP" sz="1400" dirty="0"/>
                        <a:t>Bootstrap</a:t>
                      </a:r>
                      <a:r>
                        <a:rPr kumimoji="1" lang="ja-JP" altLang="en-US" sz="1400" dirty="0"/>
                        <a:t>をベースにする</a:t>
                      </a:r>
                      <a:r>
                        <a:rPr kumimoji="1" lang="en-US" altLang="ja-JP" sz="1400" dirty="0"/>
                        <a:t>FW</a:t>
                      </a:r>
                      <a:r>
                        <a:rPr kumimoji="1" lang="ja-JP" altLang="en-US" sz="1400" dirty="0"/>
                        <a:t>用ダイアログの実装</a:t>
                      </a:r>
                    </a:p>
                  </a:txBody>
                  <a:tcPr/>
                </a:tc>
                <a:extLst>
                  <a:ext uri="{0D108BD9-81ED-4DB2-BD59-A6C34878D82A}">
                    <a16:rowId xmlns:a16="http://schemas.microsoft.com/office/drawing/2014/main" val="2466540111"/>
                  </a:ext>
                </a:extLst>
              </a:tr>
              <a:tr h="167640">
                <a:tc>
                  <a:txBody>
                    <a:bodyPr/>
                    <a:lstStyle/>
                    <a:p>
                      <a:r>
                        <a:rPr kumimoji="1" lang="en-US" altLang="ja-JP" sz="1400" dirty="0" err="1"/>
                        <a:t>Jquery-ui</a:t>
                      </a:r>
                      <a:r>
                        <a:rPr kumimoji="1" lang="ja-JP" altLang="en-US" sz="1400" dirty="0"/>
                        <a:t>をベースにする</a:t>
                      </a:r>
                      <a:r>
                        <a:rPr kumimoji="1" lang="en-US" altLang="ja-JP" sz="1400" dirty="0"/>
                        <a:t>FW</a:t>
                      </a:r>
                      <a:r>
                        <a:rPr kumimoji="1" lang="ja-JP" altLang="en-US" sz="1400" dirty="0"/>
                        <a:t>用ダイアログの実装</a:t>
                      </a:r>
                    </a:p>
                  </a:txBody>
                  <a:tcPr/>
                </a:tc>
                <a:extLst>
                  <a:ext uri="{0D108BD9-81ED-4DB2-BD59-A6C34878D82A}">
                    <a16:rowId xmlns:a16="http://schemas.microsoft.com/office/drawing/2014/main" val="4027508579"/>
                  </a:ext>
                </a:extLst>
              </a:tr>
              <a:tr h="167640">
                <a:tc>
                  <a:txBody>
                    <a:bodyPr/>
                    <a:lstStyle/>
                    <a:p>
                      <a:r>
                        <a:rPr kumimoji="1" lang="en-US" altLang="ja-JP" sz="1400" dirty="0" err="1"/>
                        <a:t>Efw</a:t>
                      </a:r>
                      <a:r>
                        <a:rPr kumimoji="1" lang="ja-JP" altLang="en-US" sz="1400" dirty="0"/>
                        <a:t>関数の実装・入力枠ビヘイビアと</a:t>
                      </a:r>
                      <a:r>
                        <a:rPr kumimoji="1" lang="en-US" altLang="ja-JP" sz="1400" dirty="0"/>
                        <a:t>FW</a:t>
                      </a:r>
                      <a:r>
                        <a:rPr kumimoji="1" lang="ja-JP" altLang="en-US" sz="1400" dirty="0"/>
                        <a:t>用ダイアログ初期化</a:t>
                      </a:r>
                    </a:p>
                  </a:txBody>
                  <a:tcPr/>
                </a:tc>
                <a:extLst>
                  <a:ext uri="{0D108BD9-81ED-4DB2-BD59-A6C34878D82A}">
                    <a16:rowId xmlns:a16="http://schemas.microsoft.com/office/drawing/2014/main" val="625011826"/>
                  </a:ext>
                </a:extLst>
              </a:tr>
              <a:tr h="167640">
                <a:tc>
                  <a:txBody>
                    <a:bodyPr/>
                    <a:lstStyle/>
                    <a:p>
                      <a:r>
                        <a:rPr kumimoji="1" lang="en-US" altLang="ja-JP" sz="1400" dirty="0" err="1"/>
                        <a:t>Jquery</a:t>
                      </a:r>
                      <a:r>
                        <a:rPr kumimoji="1" lang="ja-JP" altLang="en-US" sz="1400" dirty="0"/>
                        <a:t>ライブラリ</a:t>
                      </a:r>
                    </a:p>
                  </a:txBody>
                  <a:tcPr/>
                </a:tc>
                <a:extLst>
                  <a:ext uri="{0D108BD9-81ED-4DB2-BD59-A6C34878D82A}">
                    <a16:rowId xmlns:a16="http://schemas.microsoft.com/office/drawing/2014/main" val="3978986780"/>
                  </a:ext>
                </a:extLst>
              </a:tr>
              <a:tr h="152400">
                <a:tc>
                  <a:txBody>
                    <a:bodyPr/>
                    <a:lstStyle/>
                    <a:p>
                      <a:r>
                        <a:rPr kumimoji="1" lang="ja-JP" altLang="en-US" sz="1400" dirty="0"/>
                        <a:t>クッキー操作のライブラリ</a:t>
                      </a:r>
                    </a:p>
                  </a:txBody>
                  <a:tcPr/>
                </a:tc>
                <a:extLst>
                  <a:ext uri="{0D108BD9-81ED-4DB2-BD59-A6C34878D82A}">
                    <a16:rowId xmlns:a16="http://schemas.microsoft.com/office/drawing/2014/main" val="1175844099"/>
                  </a:ext>
                </a:extLst>
              </a:tr>
              <a:tr h="152400">
                <a:tc>
                  <a:txBody>
                    <a:bodyPr/>
                    <a:lstStyle/>
                    <a:p>
                      <a:endParaRPr kumimoji="1" lang="ja-JP" altLang="en-US" sz="1400" dirty="0"/>
                    </a:p>
                  </a:txBody>
                  <a:tcPr/>
                </a:tc>
                <a:extLst>
                  <a:ext uri="{0D108BD9-81ED-4DB2-BD59-A6C34878D82A}">
                    <a16:rowId xmlns:a16="http://schemas.microsoft.com/office/drawing/2014/main" val="2741679089"/>
                  </a:ext>
                </a:extLst>
              </a:tr>
            </a:tbl>
          </a:graphicData>
        </a:graphic>
      </p:graphicFrame>
    </p:spTree>
    <p:custDataLst>
      <p:tags r:id="rId1"/>
    </p:custDataLst>
    <p:extLst>
      <p:ext uri="{BB962C8B-B14F-4D97-AF65-F5344CB8AC3E}">
        <p14:creationId xmlns:p14="http://schemas.microsoft.com/office/powerpoint/2010/main" val="4161550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3F47A6B-54DB-4465-ADBC-EB0E0DA581C3}"/>
              </a:ext>
            </a:extLst>
          </p:cNvPr>
          <p:cNvPicPr>
            <a:picLocks noChangeAspect="1"/>
          </p:cNvPicPr>
          <p:nvPr/>
        </p:nvPicPr>
        <p:blipFill>
          <a:blip r:embed="rId4"/>
          <a:stretch>
            <a:fillRect/>
          </a:stretch>
        </p:blipFill>
        <p:spPr>
          <a:xfrm>
            <a:off x="0" y="948862"/>
            <a:ext cx="2298347" cy="5900971"/>
          </a:xfrm>
          <a:prstGeom prst="rect">
            <a:avLst/>
          </a:prstGeom>
        </p:spPr>
      </p:pic>
      <p:sp>
        <p:nvSpPr>
          <p:cNvPr id="4098" name="タイトル 1"/>
          <p:cNvSpPr>
            <a:spLocks noGrp="1"/>
          </p:cNvSpPr>
          <p:nvPr>
            <p:ph type="title" idx="4294967295"/>
          </p:nvPr>
        </p:nvSpPr>
        <p:spPr>
          <a:xfrm>
            <a:off x="276894"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１ー３．</a:t>
            </a:r>
            <a:r>
              <a:rPr lang="en-US" altLang="ja-JP" sz="2800" dirty="0">
                <a:solidFill>
                  <a:schemeClr val="tx2"/>
                </a:solidFill>
                <a:latin typeface="Meiryo UI" pitchFamily="50" charset="-128"/>
                <a:ea typeface="Meiryo UI" pitchFamily="50" charset="-128"/>
                <a:cs typeface="Meiryo UI" pitchFamily="50" charset="-128"/>
              </a:rPr>
              <a:t>EFW</a:t>
            </a:r>
            <a:r>
              <a:rPr lang="ja-JP" altLang="en-US" sz="2800" dirty="0">
                <a:solidFill>
                  <a:schemeClr val="tx2"/>
                </a:solidFill>
                <a:latin typeface="Meiryo UI" pitchFamily="50" charset="-128"/>
                <a:ea typeface="Meiryo UI" pitchFamily="50" charset="-128"/>
                <a:cs typeface="Meiryo UI" pitchFamily="50" charset="-128"/>
              </a:rPr>
              <a:t>の</a:t>
            </a:r>
            <a:r>
              <a:rPr lang="en-US" altLang="ja-JP" sz="2800" dirty="0">
                <a:solidFill>
                  <a:schemeClr val="tx2"/>
                </a:solidFill>
                <a:latin typeface="Meiryo UI" pitchFamily="50" charset="-128"/>
                <a:ea typeface="Meiryo UI" pitchFamily="50" charset="-128"/>
                <a:cs typeface="Meiryo UI" pitchFamily="50" charset="-128"/>
              </a:rPr>
              <a:t>WEB</a:t>
            </a:r>
            <a:r>
              <a:rPr lang="ja-JP" altLang="en-US" sz="2800" dirty="0">
                <a:solidFill>
                  <a:schemeClr val="tx2"/>
                </a:solidFill>
                <a:latin typeface="Meiryo UI" pitchFamily="50" charset="-128"/>
                <a:ea typeface="Meiryo UI" pitchFamily="50" charset="-128"/>
                <a:cs typeface="Meiryo UI" pitchFamily="50" charset="-128"/>
              </a:rPr>
              <a:t>コンテンツ　－　</a:t>
            </a:r>
            <a:r>
              <a:rPr lang="en-US" altLang="ja-JP" sz="2800" dirty="0">
                <a:solidFill>
                  <a:schemeClr val="tx2"/>
                </a:solidFill>
                <a:latin typeface="Meiryo UI" pitchFamily="50" charset="-128"/>
                <a:ea typeface="Meiryo UI" pitchFamily="50" charset="-128"/>
                <a:cs typeface="Meiryo UI" pitchFamily="50" charset="-128"/>
              </a:rPr>
              <a:t>/</a:t>
            </a:r>
            <a:r>
              <a:rPr lang="en-US" altLang="ja-JP" sz="2800" dirty="0" err="1">
                <a:solidFill>
                  <a:schemeClr val="tx2"/>
                </a:solidFill>
                <a:latin typeface="Meiryo UI" pitchFamily="50" charset="-128"/>
                <a:ea typeface="Meiryo UI" pitchFamily="50" charset="-128"/>
                <a:cs typeface="Meiryo UI" pitchFamily="50" charset="-128"/>
              </a:rPr>
              <a:t>jquery-ui</a:t>
            </a:r>
            <a:endParaRPr lang="ja-JP" altLang="en-US" sz="16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3</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テキスト ボックス 4">
            <a:extLst>
              <a:ext uri="{FF2B5EF4-FFF2-40B4-BE49-F238E27FC236}">
                <a16:creationId xmlns:a16="http://schemas.microsoft.com/office/drawing/2014/main" id="{9CDADA2D-6A37-4DDA-8AAB-9599FD14D16F}"/>
              </a:ext>
            </a:extLst>
          </p:cNvPr>
          <p:cNvSpPr txBox="1"/>
          <p:nvPr/>
        </p:nvSpPr>
        <p:spPr>
          <a:xfrm>
            <a:off x="1657349" y="1053195"/>
            <a:ext cx="6964137" cy="307777"/>
          </a:xfrm>
          <a:prstGeom prst="rect">
            <a:avLst/>
          </a:prstGeom>
          <a:noFill/>
        </p:spPr>
        <p:txBody>
          <a:bodyPr wrap="square" rtlCol="0">
            <a:spAutoFit/>
          </a:bodyPr>
          <a:lstStyle/>
          <a:p>
            <a:r>
              <a:rPr kumimoji="1" lang="en-US" altLang="ja-JP" sz="1400" dirty="0"/>
              <a:t>themes</a:t>
            </a:r>
            <a:r>
              <a:rPr lang="ja-JP" altLang="en-US" sz="1400" dirty="0"/>
              <a:t>フォルダには、</a:t>
            </a:r>
            <a:r>
              <a:rPr lang="en-US" altLang="ja-JP" sz="1400" dirty="0" err="1"/>
              <a:t>jquery-ui</a:t>
            </a:r>
            <a:r>
              <a:rPr lang="ja-JP" altLang="en-US" sz="1400" dirty="0" err="1"/>
              <a:t>が提</a:t>
            </a:r>
            <a:r>
              <a:rPr lang="ja-JP" altLang="en-US" sz="1400" dirty="0"/>
              <a:t>供される標準（オフィシャル）シーマを格納する</a:t>
            </a:r>
            <a:endParaRPr kumimoji="1" lang="ja-JP" altLang="en-US" sz="1400" dirty="0"/>
          </a:p>
        </p:txBody>
      </p:sp>
      <p:pic>
        <p:nvPicPr>
          <p:cNvPr id="8" name="図 7">
            <a:extLst>
              <a:ext uri="{FF2B5EF4-FFF2-40B4-BE49-F238E27FC236}">
                <a16:creationId xmlns:a16="http://schemas.microsoft.com/office/drawing/2014/main" id="{2EA7D389-C71A-442D-8DDE-9093C0E96CE3}"/>
              </a:ext>
            </a:extLst>
          </p:cNvPr>
          <p:cNvPicPr>
            <a:picLocks noChangeAspect="1"/>
          </p:cNvPicPr>
          <p:nvPr/>
        </p:nvPicPr>
        <p:blipFill>
          <a:blip r:embed="rId5"/>
          <a:stretch>
            <a:fillRect/>
          </a:stretch>
        </p:blipFill>
        <p:spPr>
          <a:xfrm>
            <a:off x="1657350" y="1507574"/>
            <a:ext cx="2438781" cy="1790319"/>
          </a:xfrm>
          <a:prstGeom prst="rect">
            <a:avLst/>
          </a:prstGeom>
        </p:spPr>
      </p:pic>
      <p:sp>
        <p:nvSpPr>
          <p:cNvPr id="11" name="テキスト ボックス 10">
            <a:extLst>
              <a:ext uri="{FF2B5EF4-FFF2-40B4-BE49-F238E27FC236}">
                <a16:creationId xmlns:a16="http://schemas.microsoft.com/office/drawing/2014/main" id="{28DB4145-7431-41EA-9E6A-0A2B3147AB23}"/>
              </a:ext>
            </a:extLst>
          </p:cNvPr>
          <p:cNvSpPr txBox="1"/>
          <p:nvPr/>
        </p:nvSpPr>
        <p:spPr>
          <a:xfrm>
            <a:off x="4421629" y="1646466"/>
            <a:ext cx="4084865" cy="738664"/>
          </a:xfrm>
          <a:prstGeom prst="rect">
            <a:avLst/>
          </a:prstGeom>
          <a:noFill/>
        </p:spPr>
        <p:txBody>
          <a:bodyPr wrap="square" rtlCol="0">
            <a:spAutoFit/>
          </a:bodyPr>
          <a:lstStyle/>
          <a:p>
            <a:r>
              <a:rPr lang="ja-JP" altLang="en-US" sz="1400" dirty="0"/>
              <a:t>カスタマイズシーマの場合、左記のようなフォルダ構成で、</a:t>
            </a:r>
            <a:r>
              <a:rPr lang="en-US" altLang="ja-JP" sz="1400" dirty="0"/>
              <a:t>/app/</a:t>
            </a:r>
            <a:r>
              <a:rPr lang="en-US" altLang="ja-JP" sz="1400" dirty="0" err="1"/>
              <a:t>jquery-ui</a:t>
            </a:r>
            <a:r>
              <a:rPr lang="en-US" altLang="ja-JP" sz="1400" dirty="0"/>
              <a:t>/themes/mytheme</a:t>
            </a:r>
            <a:r>
              <a:rPr lang="ja-JP" altLang="en-US" sz="1400" dirty="0"/>
              <a:t>に格納すれば、利用可能。</a:t>
            </a:r>
            <a:endParaRPr kumimoji="1" lang="ja-JP" altLang="en-US" sz="1400" dirty="0"/>
          </a:p>
        </p:txBody>
      </p:sp>
      <p:sp>
        <p:nvSpPr>
          <p:cNvPr id="12" name="テキスト ボックス 11">
            <a:extLst>
              <a:ext uri="{FF2B5EF4-FFF2-40B4-BE49-F238E27FC236}">
                <a16:creationId xmlns:a16="http://schemas.microsoft.com/office/drawing/2014/main" id="{C2734731-6494-45AD-BEE4-198E419AEA74}"/>
              </a:ext>
            </a:extLst>
          </p:cNvPr>
          <p:cNvSpPr txBox="1"/>
          <p:nvPr/>
        </p:nvSpPr>
        <p:spPr>
          <a:xfrm>
            <a:off x="2158773" y="6060858"/>
            <a:ext cx="2854099" cy="523220"/>
          </a:xfrm>
          <a:prstGeom prst="rect">
            <a:avLst/>
          </a:prstGeom>
          <a:noFill/>
        </p:spPr>
        <p:txBody>
          <a:bodyPr wrap="square" rtlCol="0">
            <a:spAutoFit/>
          </a:bodyPr>
          <a:lstStyle/>
          <a:p>
            <a:r>
              <a:rPr kumimoji="1" lang="en-US" altLang="ja-JP" sz="1400" dirty="0" err="1"/>
              <a:t>Jquery-ui</a:t>
            </a:r>
            <a:r>
              <a:rPr kumimoji="1" lang="ja-JP" altLang="en-US" sz="1400" dirty="0"/>
              <a:t>の</a:t>
            </a:r>
            <a:r>
              <a:rPr kumimoji="1" lang="en-US" altLang="ja-JP" sz="1400" dirty="0" err="1"/>
              <a:t>javascript</a:t>
            </a:r>
            <a:r>
              <a:rPr kumimoji="1" lang="ja-JP" altLang="en-US" sz="1400" dirty="0"/>
              <a:t>ライブラリ</a:t>
            </a:r>
            <a:endParaRPr kumimoji="1" lang="en-US" altLang="ja-JP" sz="1400" dirty="0"/>
          </a:p>
          <a:p>
            <a:r>
              <a:rPr lang="en-US" altLang="ja-JP" sz="1400" dirty="0" err="1"/>
              <a:t>Jquery-ui</a:t>
            </a:r>
            <a:r>
              <a:rPr lang="ja-JP" altLang="en-US" sz="1400" dirty="0"/>
              <a:t>の共通の</a:t>
            </a:r>
            <a:r>
              <a:rPr lang="en-US" altLang="ja-JP" sz="1400" dirty="0" err="1"/>
              <a:t>css</a:t>
            </a:r>
            <a:r>
              <a:rPr lang="ja-JP" altLang="en-US" sz="1400" dirty="0"/>
              <a:t>ライブラリ</a:t>
            </a:r>
            <a:endParaRPr kumimoji="1" lang="ja-JP" altLang="en-US" sz="1400" dirty="0"/>
          </a:p>
        </p:txBody>
      </p:sp>
      <p:sp>
        <p:nvSpPr>
          <p:cNvPr id="13" name="テキスト ボックス 12">
            <a:extLst>
              <a:ext uri="{FF2B5EF4-FFF2-40B4-BE49-F238E27FC236}">
                <a16:creationId xmlns:a16="http://schemas.microsoft.com/office/drawing/2014/main" id="{E61AC49D-69A1-4F10-9EA4-E7078447D219}"/>
              </a:ext>
            </a:extLst>
          </p:cNvPr>
          <p:cNvSpPr txBox="1"/>
          <p:nvPr/>
        </p:nvSpPr>
        <p:spPr>
          <a:xfrm>
            <a:off x="3005712" y="3174762"/>
            <a:ext cx="1617705" cy="307777"/>
          </a:xfrm>
          <a:prstGeom prst="rect">
            <a:avLst/>
          </a:prstGeom>
          <a:noFill/>
        </p:spPr>
        <p:txBody>
          <a:bodyPr wrap="square" rtlCol="0">
            <a:spAutoFit/>
          </a:bodyPr>
          <a:lstStyle/>
          <a:p>
            <a:r>
              <a:rPr kumimoji="1" lang="ja-JP" altLang="en-US" sz="1400" dirty="0"/>
              <a:t>シーマごとの</a:t>
            </a:r>
            <a:r>
              <a:rPr kumimoji="1" lang="en-US" altLang="ja-JP" sz="1400" dirty="0" err="1"/>
              <a:t>css</a:t>
            </a:r>
            <a:endParaRPr kumimoji="1" lang="ja-JP" altLang="en-US" sz="1400" dirty="0"/>
          </a:p>
        </p:txBody>
      </p:sp>
      <p:sp>
        <p:nvSpPr>
          <p:cNvPr id="14" name="テキスト ボックス 13">
            <a:extLst>
              <a:ext uri="{FF2B5EF4-FFF2-40B4-BE49-F238E27FC236}">
                <a16:creationId xmlns:a16="http://schemas.microsoft.com/office/drawing/2014/main" id="{4BA86187-E61F-4D36-AE81-C534BF1AA4CB}"/>
              </a:ext>
            </a:extLst>
          </p:cNvPr>
          <p:cNvSpPr txBox="1"/>
          <p:nvPr/>
        </p:nvSpPr>
        <p:spPr>
          <a:xfrm>
            <a:off x="5241471" y="4420422"/>
            <a:ext cx="3380015" cy="738664"/>
          </a:xfrm>
          <a:prstGeom prst="rect">
            <a:avLst/>
          </a:prstGeom>
          <a:noFill/>
        </p:spPr>
        <p:txBody>
          <a:bodyPr wrap="square" rtlCol="0">
            <a:spAutoFit/>
          </a:bodyPr>
          <a:lstStyle/>
          <a:p>
            <a:r>
              <a:rPr kumimoji="1" lang="en-US" altLang="ja-JP" sz="1400" dirty="0">
                <a:solidFill>
                  <a:srgbClr val="FF0000"/>
                </a:solidFill>
              </a:rPr>
              <a:t>※</a:t>
            </a:r>
            <a:r>
              <a:rPr kumimoji="1" lang="en-US" altLang="ja-JP" sz="1400" dirty="0" err="1">
                <a:solidFill>
                  <a:srgbClr val="FF0000"/>
                </a:solidFill>
              </a:rPr>
              <a:t>Jquery-ui</a:t>
            </a:r>
            <a:r>
              <a:rPr kumimoji="1" lang="ja-JP" altLang="en-US" sz="1400" dirty="0">
                <a:solidFill>
                  <a:srgbClr val="FF0000"/>
                </a:solidFill>
              </a:rPr>
              <a:t>の各バージョン間の交換性がよくできているから、いつも新しいバージョンを利用する。</a:t>
            </a:r>
          </a:p>
        </p:txBody>
      </p:sp>
    </p:spTree>
    <p:custDataLst>
      <p:tags r:id="rId1"/>
    </p:custDataLst>
    <p:extLst>
      <p:ext uri="{BB962C8B-B14F-4D97-AF65-F5344CB8AC3E}">
        <p14:creationId xmlns:p14="http://schemas.microsoft.com/office/powerpoint/2010/main" val="3199417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タイトル 1"/>
          <p:cNvSpPr>
            <a:spLocks noGrp="1"/>
          </p:cNvSpPr>
          <p:nvPr>
            <p:ph type="title" idx="4294967295"/>
          </p:nvPr>
        </p:nvSpPr>
        <p:spPr>
          <a:xfrm>
            <a:off x="276894"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１ー４．</a:t>
            </a:r>
            <a:r>
              <a:rPr lang="en-US" altLang="ja-JP" sz="2800" dirty="0">
                <a:solidFill>
                  <a:schemeClr val="tx2"/>
                </a:solidFill>
                <a:latin typeface="Meiryo UI" pitchFamily="50" charset="-128"/>
                <a:ea typeface="Meiryo UI" pitchFamily="50" charset="-128"/>
                <a:cs typeface="Meiryo UI" pitchFamily="50" charset="-128"/>
              </a:rPr>
              <a:t>EFW</a:t>
            </a:r>
            <a:r>
              <a:rPr lang="ja-JP" altLang="en-US" sz="2800" dirty="0">
                <a:solidFill>
                  <a:schemeClr val="tx2"/>
                </a:solidFill>
                <a:latin typeface="Meiryo UI" pitchFamily="50" charset="-128"/>
                <a:ea typeface="Meiryo UI" pitchFamily="50" charset="-128"/>
                <a:cs typeface="Meiryo UI" pitchFamily="50" charset="-128"/>
              </a:rPr>
              <a:t>の</a:t>
            </a:r>
            <a:r>
              <a:rPr lang="en-US" altLang="ja-JP" sz="2800" dirty="0">
                <a:solidFill>
                  <a:schemeClr val="tx2"/>
                </a:solidFill>
                <a:latin typeface="Meiryo UI" pitchFamily="50" charset="-128"/>
                <a:ea typeface="Meiryo UI" pitchFamily="50" charset="-128"/>
                <a:cs typeface="Meiryo UI" pitchFamily="50" charset="-128"/>
              </a:rPr>
              <a:t>WEB</a:t>
            </a:r>
            <a:r>
              <a:rPr lang="ja-JP" altLang="en-US" sz="2800" dirty="0">
                <a:solidFill>
                  <a:schemeClr val="tx2"/>
                </a:solidFill>
                <a:latin typeface="Meiryo UI" pitchFamily="50" charset="-128"/>
                <a:ea typeface="Meiryo UI" pitchFamily="50" charset="-128"/>
                <a:cs typeface="Meiryo UI" pitchFamily="50" charset="-128"/>
              </a:rPr>
              <a:t>コンテンツ　－　</a:t>
            </a:r>
            <a:r>
              <a:rPr lang="en-US" altLang="ja-JP" sz="2800" dirty="0">
                <a:solidFill>
                  <a:schemeClr val="tx2"/>
                </a:solidFill>
                <a:latin typeface="Meiryo UI" pitchFamily="50" charset="-128"/>
                <a:ea typeface="Meiryo UI" pitchFamily="50" charset="-128"/>
                <a:cs typeface="Meiryo UI" pitchFamily="50" charset="-128"/>
              </a:rPr>
              <a:t>/bootstrap</a:t>
            </a:r>
            <a:endParaRPr lang="ja-JP" altLang="en-US" sz="16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4</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6" name="図 5">
            <a:extLst>
              <a:ext uri="{FF2B5EF4-FFF2-40B4-BE49-F238E27FC236}">
                <a16:creationId xmlns:a16="http://schemas.microsoft.com/office/drawing/2014/main" id="{36108B95-543B-4E57-ABCE-8DB9D205F251}"/>
              </a:ext>
            </a:extLst>
          </p:cNvPr>
          <p:cNvPicPr>
            <a:picLocks noChangeAspect="1"/>
          </p:cNvPicPr>
          <p:nvPr/>
        </p:nvPicPr>
        <p:blipFill>
          <a:blip r:embed="rId4"/>
          <a:stretch>
            <a:fillRect/>
          </a:stretch>
        </p:blipFill>
        <p:spPr>
          <a:xfrm>
            <a:off x="276894" y="1053195"/>
            <a:ext cx="3143250" cy="4029075"/>
          </a:xfrm>
          <a:prstGeom prst="rect">
            <a:avLst/>
          </a:prstGeom>
        </p:spPr>
      </p:pic>
      <p:sp>
        <p:nvSpPr>
          <p:cNvPr id="5" name="テキスト ボックス 4">
            <a:extLst>
              <a:ext uri="{FF2B5EF4-FFF2-40B4-BE49-F238E27FC236}">
                <a16:creationId xmlns:a16="http://schemas.microsoft.com/office/drawing/2014/main" id="{9CDADA2D-6A37-4DDA-8AAB-9599FD14D16F}"/>
              </a:ext>
            </a:extLst>
          </p:cNvPr>
          <p:cNvSpPr txBox="1"/>
          <p:nvPr/>
        </p:nvSpPr>
        <p:spPr>
          <a:xfrm>
            <a:off x="2198914" y="1290649"/>
            <a:ext cx="4865915" cy="307777"/>
          </a:xfrm>
          <a:prstGeom prst="rect">
            <a:avLst/>
          </a:prstGeom>
          <a:noFill/>
        </p:spPr>
        <p:txBody>
          <a:bodyPr wrap="square" rtlCol="0">
            <a:spAutoFit/>
          </a:bodyPr>
          <a:lstStyle/>
          <a:p>
            <a:r>
              <a:rPr lang="ja-JP" altLang="en-US" sz="1400" dirty="0"/>
              <a:t>数字フォルダは、</a:t>
            </a:r>
            <a:r>
              <a:rPr lang="en-US" altLang="ja-JP" sz="1400" dirty="0"/>
              <a:t>bootstrap</a:t>
            </a:r>
            <a:r>
              <a:rPr lang="ja-JP" altLang="en-US" sz="1400" dirty="0"/>
              <a:t>のメージャー（</a:t>
            </a:r>
            <a:r>
              <a:rPr lang="en-US" altLang="ja-JP" sz="1400" dirty="0"/>
              <a:t>major</a:t>
            </a:r>
            <a:r>
              <a:rPr lang="ja-JP" altLang="en-US" sz="1400" dirty="0"/>
              <a:t>）バージョン。</a:t>
            </a:r>
            <a:endParaRPr kumimoji="1" lang="ja-JP" altLang="en-US" sz="1400" dirty="0"/>
          </a:p>
        </p:txBody>
      </p:sp>
      <p:sp>
        <p:nvSpPr>
          <p:cNvPr id="13" name="テキスト ボックス 12">
            <a:extLst>
              <a:ext uri="{FF2B5EF4-FFF2-40B4-BE49-F238E27FC236}">
                <a16:creationId xmlns:a16="http://schemas.microsoft.com/office/drawing/2014/main" id="{E61AC49D-69A1-4F10-9EA4-E7078447D219}"/>
              </a:ext>
            </a:extLst>
          </p:cNvPr>
          <p:cNvSpPr txBox="1"/>
          <p:nvPr/>
        </p:nvSpPr>
        <p:spPr>
          <a:xfrm>
            <a:off x="3494315" y="3186459"/>
            <a:ext cx="3224892" cy="307777"/>
          </a:xfrm>
          <a:prstGeom prst="rect">
            <a:avLst/>
          </a:prstGeom>
          <a:noFill/>
        </p:spPr>
        <p:txBody>
          <a:bodyPr wrap="square" rtlCol="0">
            <a:spAutoFit/>
          </a:bodyPr>
          <a:lstStyle/>
          <a:p>
            <a:r>
              <a:rPr kumimoji="1" lang="en-US" altLang="ja-JP" sz="1400" dirty="0"/>
              <a:t>bootstrap</a:t>
            </a:r>
            <a:r>
              <a:rPr kumimoji="1" lang="ja-JP" altLang="en-US" sz="1400" dirty="0"/>
              <a:t>の</a:t>
            </a:r>
            <a:r>
              <a:rPr kumimoji="1" lang="en-US" altLang="ja-JP" sz="1400" dirty="0" err="1"/>
              <a:t>javascript</a:t>
            </a:r>
            <a:r>
              <a:rPr kumimoji="1" lang="ja-JP" altLang="en-US" sz="1400" dirty="0"/>
              <a:t>ライブラリ</a:t>
            </a:r>
          </a:p>
        </p:txBody>
      </p:sp>
      <p:sp>
        <p:nvSpPr>
          <p:cNvPr id="14" name="テキスト ボックス 13">
            <a:extLst>
              <a:ext uri="{FF2B5EF4-FFF2-40B4-BE49-F238E27FC236}">
                <a16:creationId xmlns:a16="http://schemas.microsoft.com/office/drawing/2014/main" id="{AD7FF736-CFF8-49F0-A081-9E4B3CB9DEC0}"/>
              </a:ext>
            </a:extLst>
          </p:cNvPr>
          <p:cNvSpPr txBox="1"/>
          <p:nvPr/>
        </p:nvSpPr>
        <p:spPr>
          <a:xfrm>
            <a:off x="3494315" y="2694016"/>
            <a:ext cx="3224892" cy="307777"/>
          </a:xfrm>
          <a:prstGeom prst="rect">
            <a:avLst/>
          </a:prstGeom>
          <a:noFill/>
        </p:spPr>
        <p:txBody>
          <a:bodyPr wrap="square" rtlCol="0">
            <a:spAutoFit/>
          </a:bodyPr>
          <a:lstStyle/>
          <a:p>
            <a:r>
              <a:rPr kumimoji="1" lang="en-US" altLang="ja-JP" sz="1400" dirty="0"/>
              <a:t>bootstrap</a:t>
            </a:r>
            <a:r>
              <a:rPr kumimoji="1" lang="ja-JP" altLang="en-US" sz="1400" dirty="0"/>
              <a:t>の</a:t>
            </a:r>
            <a:r>
              <a:rPr kumimoji="1" lang="en-US" altLang="ja-JP" sz="1400" dirty="0" err="1"/>
              <a:t>css</a:t>
            </a:r>
            <a:r>
              <a:rPr kumimoji="1" lang="ja-JP" altLang="en-US" sz="1400" dirty="0"/>
              <a:t>ライブラリ</a:t>
            </a:r>
          </a:p>
        </p:txBody>
      </p:sp>
      <p:sp>
        <p:nvSpPr>
          <p:cNvPr id="15" name="テキスト ボックス 14">
            <a:extLst>
              <a:ext uri="{FF2B5EF4-FFF2-40B4-BE49-F238E27FC236}">
                <a16:creationId xmlns:a16="http://schemas.microsoft.com/office/drawing/2014/main" id="{5F9AD146-23A0-4977-9630-6E904F75F78F}"/>
              </a:ext>
            </a:extLst>
          </p:cNvPr>
          <p:cNvSpPr txBox="1"/>
          <p:nvPr/>
        </p:nvSpPr>
        <p:spPr>
          <a:xfrm>
            <a:off x="3494315" y="4521974"/>
            <a:ext cx="3224892" cy="307777"/>
          </a:xfrm>
          <a:prstGeom prst="rect">
            <a:avLst/>
          </a:prstGeom>
          <a:noFill/>
        </p:spPr>
        <p:txBody>
          <a:bodyPr wrap="square" rtlCol="0">
            <a:spAutoFit/>
          </a:bodyPr>
          <a:lstStyle/>
          <a:p>
            <a:r>
              <a:rPr kumimoji="1" lang="en-US" altLang="ja-JP" sz="1400" dirty="0"/>
              <a:t>Bootstrap</a:t>
            </a:r>
            <a:r>
              <a:rPr kumimoji="1" lang="ja-JP" altLang="en-US" sz="1400" dirty="0"/>
              <a:t>アイコンの</a:t>
            </a:r>
            <a:r>
              <a:rPr kumimoji="1" lang="en-US" altLang="ja-JP" sz="1400" dirty="0" err="1"/>
              <a:t>css</a:t>
            </a:r>
            <a:r>
              <a:rPr kumimoji="1" lang="ja-JP" altLang="en-US" sz="1400" dirty="0"/>
              <a:t>ライブラリ</a:t>
            </a:r>
          </a:p>
        </p:txBody>
      </p:sp>
      <p:sp>
        <p:nvSpPr>
          <p:cNvPr id="16" name="テキスト ボックス 15">
            <a:extLst>
              <a:ext uri="{FF2B5EF4-FFF2-40B4-BE49-F238E27FC236}">
                <a16:creationId xmlns:a16="http://schemas.microsoft.com/office/drawing/2014/main" id="{5E874012-A654-41C8-8BD5-DBFE42BD0A53}"/>
              </a:ext>
            </a:extLst>
          </p:cNvPr>
          <p:cNvSpPr txBox="1"/>
          <p:nvPr/>
        </p:nvSpPr>
        <p:spPr>
          <a:xfrm>
            <a:off x="3494315" y="4067739"/>
            <a:ext cx="4580164" cy="307777"/>
          </a:xfrm>
          <a:prstGeom prst="rect">
            <a:avLst/>
          </a:prstGeom>
          <a:noFill/>
        </p:spPr>
        <p:txBody>
          <a:bodyPr wrap="square" rtlCol="0">
            <a:spAutoFit/>
          </a:bodyPr>
          <a:lstStyle/>
          <a:p>
            <a:r>
              <a:rPr kumimoji="1" lang="en-US" altLang="ja-JP" sz="1400" dirty="0"/>
              <a:t>Bootstrap</a:t>
            </a:r>
            <a:r>
              <a:rPr kumimoji="1" lang="ja-JP" altLang="en-US" sz="1400" dirty="0"/>
              <a:t>アイコンの</a:t>
            </a:r>
            <a:r>
              <a:rPr lang="ja-JP" altLang="en-US" sz="1400" dirty="0"/>
              <a:t>画像</a:t>
            </a:r>
            <a:r>
              <a:rPr kumimoji="1" lang="ja-JP" altLang="en-US" sz="1400" dirty="0"/>
              <a:t>ライブラリ（フォント方式）</a:t>
            </a:r>
          </a:p>
        </p:txBody>
      </p:sp>
      <p:sp>
        <p:nvSpPr>
          <p:cNvPr id="17" name="テキスト ボックス 16">
            <a:extLst>
              <a:ext uri="{FF2B5EF4-FFF2-40B4-BE49-F238E27FC236}">
                <a16:creationId xmlns:a16="http://schemas.microsoft.com/office/drawing/2014/main" id="{90311C10-CFB4-4C67-A708-C4EFF11D78F8}"/>
              </a:ext>
            </a:extLst>
          </p:cNvPr>
          <p:cNvSpPr txBox="1"/>
          <p:nvPr/>
        </p:nvSpPr>
        <p:spPr>
          <a:xfrm>
            <a:off x="5374821" y="5494971"/>
            <a:ext cx="3516086" cy="523220"/>
          </a:xfrm>
          <a:prstGeom prst="rect">
            <a:avLst/>
          </a:prstGeom>
          <a:noFill/>
        </p:spPr>
        <p:txBody>
          <a:bodyPr wrap="square" rtlCol="0">
            <a:spAutoFit/>
          </a:bodyPr>
          <a:lstStyle/>
          <a:p>
            <a:r>
              <a:rPr kumimoji="1" lang="en-US" altLang="ja-JP" sz="1400" dirty="0">
                <a:solidFill>
                  <a:srgbClr val="FF0000"/>
                </a:solidFill>
              </a:rPr>
              <a:t>※bootstrap</a:t>
            </a:r>
            <a:r>
              <a:rPr kumimoji="1" lang="ja-JP" altLang="en-US" sz="1400" dirty="0">
                <a:solidFill>
                  <a:srgbClr val="FF0000"/>
                </a:solidFill>
              </a:rPr>
              <a:t>の各バージョンは、別ものほど違うから、各メージャー</a:t>
            </a:r>
            <a:r>
              <a:rPr lang="ja-JP" altLang="en-US" sz="1400" dirty="0">
                <a:solidFill>
                  <a:srgbClr val="FF0000"/>
                </a:solidFill>
              </a:rPr>
              <a:t>の最新版を確保する</a:t>
            </a:r>
            <a:endParaRPr kumimoji="1" lang="en-US" altLang="ja-JP" sz="1400" dirty="0">
              <a:solidFill>
                <a:srgbClr val="FF0000"/>
              </a:solidFill>
            </a:endParaRPr>
          </a:p>
        </p:txBody>
      </p:sp>
    </p:spTree>
    <p:custDataLst>
      <p:tags r:id="rId1"/>
    </p:custDataLst>
    <p:extLst>
      <p:ext uri="{BB962C8B-B14F-4D97-AF65-F5344CB8AC3E}">
        <p14:creationId xmlns:p14="http://schemas.microsoft.com/office/powerpoint/2010/main" val="972329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タイトル 1"/>
          <p:cNvSpPr>
            <a:spLocks noGrp="1"/>
          </p:cNvSpPr>
          <p:nvPr>
            <p:ph type="title" idx="4294967295"/>
          </p:nvPr>
        </p:nvSpPr>
        <p:spPr>
          <a:xfrm>
            <a:off x="276894"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１ー５．</a:t>
            </a:r>
            <a:r>
              <a:rPr lang="en-US" altLang="ja-JP" sz="2800" dirty="0">
                <a:solidFill>
                  <a:schemeClr val="tx2"/>
                </a:solidFill>
                <a:latin typeface="Meiryo UI" pitchFamily="50" charset="-128"/>
                <a:ea typeface="Meiryo UI" pitchFamily="50" charset="-128"/>
                <a:cs typeface="Meiryo UI" pitchFamily="50" charset="-128"/>
              </a:rPr>
              <a:t>EFW</a:t>
            </a:r>
            <a:r>
              <a:rPr lang="ja-JP" altLang="en-US" sz="2800" dirty="0">
                <a:solidFill>
                  <a:schemeClr val="tx2"/>
                </a:solidFill>
                <a:latin typeface="Meiryo UI" pitchFamily="50" charset="-128"/>
                <a:ea typeface="Meiryo UI" pitchFamily="50" charset="-128"/>
                <a:cs typeface="Meiryo UI" pitchFamily="50" charset="-128"/>
              </a:rPr>
              <a:t>の</a:t>
            </a:r>
            <a:r>
              <a:rPr lang="en-US" altLang="ja-JP" sz="2800" dirty="0">
                <a:solidFill>
                  <a:schemeClr val="tx2"/>
                </a:solidFill>
                <a:latin typeface="Meiryo UI" pitchFamily="50" charset="-128"/>
                <a:ea typeface="Meiryo UI" pitchFamily="50" charset="-128"/>
                <a:cs typeface="Meiryo UI" pitchFamily="50" charset="-128"/>
              </a:rPr>
              <a:t>WEB</a:t>
            </a:r>
            <a:r>
              <a:rPr lang="ja-JP" altLang="en-US" sz="2800" dirty="0">
                <a:solidFill>
                  <a:schemeClr val="tx2"/>
                </a:solidFill>
                <a:latin typeface="Meiryo UI" pitchFamily="50" charset="-128"/>
                <a:ea typeface="Meiryo UI" pitchFamily="50" charset="-128"/>
                <a:cs typeface="Meiryo UI" pitchFamily="50" charset="-128"/>
              </a:rPr>
              <a:t>コンテンツ　－　</a:t>
            </a:r>
            <a:r>
              <a:rPr lang="en-US" altLang="ja-JP" sz="2800" dirty="0">
                <a:solidFill>
                  <a:schemeClr val="tx2"/>
                </a:solidFill>
                <a:latin typeface="Meiryo UI" pitchFamily="50" charset="-128"/>
                <a:ea typeface="Meiryo UI" pitchFamily="50" charset="-128"/>
                <a:cs typeface="Meiryo UI" pitchFamily="50" charset="-128"/>
              </a:rPr>
              <a:t>/</a:t>
            </a:r>
            <a:r>
              <a:rPr lang="en-US" altLang="ja-JP" sz="2800" dirty="0" err="1">
                <a:solidFill>
                  <a:schemeClr val="tx2"/>
                </a:solidFill>
                <a:latin typeface="Meiryo UI" pitchFamily="50" charset="-128"/>
                <a:ea typeface="Meiryo UI" pitchFamily="50" charset="-128"/>
                <a:cs typeface="Meiryo UI" pitchFamily="50" charset="-128"/>
              </a:rPr>
              <a:t>elfinder</a:t>
            </a:r>
            <a:endParaRPr lang="ja-JP" altLang="en-US" sz="16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5</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 name="テキスト ボックス 13">
            <a:extLst>
              <a:ext uri="{FF2B5EF4-FFF2-40B4-BE49-F238E27FC236}">
                <a16:creationId xmlns:a16="http://schemas.microsoft.com/office/drawing/2014/main" id="{AD7FF736-CFF8-49F0-A081-9E4B3CB9DEC0}"/>
              </a:ext>
            </a:extLst>
          </p:cNvPr>
          <p:cNvSpPr txBox="1"/>
          <p:nvPr/>
        </p:nvSpPr>
        <p:spPr>
          <a:xfrm>
            <a:off x="2997004" y="1796112"/>
            <a:ext cx="3224892" cy="307777"/>
          </a:xfrm>
          <a:prstGeom prst="rect">
            <a:avLst/>
          </a:prstGeom>
          <a:noFill/>
        </p:spPr>
        <p:txBody>
          <a:bodyPr wrap="square" rtlCol="0">
            <a:spAutoFit/>
          </a:bodyPr>
          <a:lstStyle/>
          <a:p>
            <a:r>
              <a:rPr kumimoji="1" lang="en-US" altLang="ja-JP" sz="1400" dirty="0" err="1"/>
              <a:t>elfinder</a:t>
            </a:r>
            <a:r>
              <a:rPr kumimoji="1" lang="ja-JP" altLang="en-US" sz="1400" dirty="0"/>
              <a:t>に利用されるアイコン</a:t>
            </a:r>
          </a:p>
        </p:txBody>
      </p:sp>
      <p:sp>
        <p:nvSpPr>
          <p:cNvPr id="15" name="テキスト ボックス 14">
            <a:extLst>
              <a:ext uri="{FF2B5EF4-FFF2-40B4-BE49-F238E27FC236}">
                <a16:creationId xmlns:a16="http://schemas.microsoft.com/office/drawing/2014/main" id="{5F9AD146-23A0-4977-9630-6E904F75F78F}"/>
              </a:ext>
            </a:extLst>
          </p:cNvPr>
          <p:cNvSpPr txBox="1"/>
          <p:nvPr/>
        </p:nvSpPr>
        <p:spPr>
          <a:xfrm>
            <a:off x="2997004" y="5538768"/>
            <a:ext cx="5893903" cy="954107"/>
          </a:xfrm>
          <a:prstGeom prst="rect">
            <a:avLst/>
          </a:prstGeom>
          <a:noFill/>
        </p:spPr>
        <p:txBody>
          <a:bodyPr wrap="square" rtlCol="0">
            <a:spAutoFit/>
          </a:bodyPr>
          <a:lstStyle/>
          <a:p>
            <a:r>
              <a:rPr lang="ja-JP" altLang="en-US" sz="1400" dirty="0"/>
              <a:t>カスタマイズ前の</a:t>
            </a:r>
            <a:r>
              <a:rPr lang="en-US" altLang="ja-JP" sz="1400" dirty="0" err="1"/>
              <a:t>js</a:t>
            </a:r>
            <a:r>
              <a:rPr lang="ja-JP" altLang="en-US" sz="1400" dirty="0"/>
              <a:t>ファイル</a:t>
            </a:r>
            <a:endParaRPr lang="en-US" altLang="ja-JP" sz="1400" dirty="0"/>
          </a:p>
          <a:p>
            <a:r>
              <a:rPr kumimoji="1" lang="en-US" altLang="ja-JP" sz="1400" dirty="0" err="1"/>
              <a:t>elfinder</a:t>
            </a:r>
            <a:r>
              <a:rPr kumimoji="1" lang="ja-JP" altLang="en-US" sz="1400" dirty="0"/>
              <a:t>に利用するメッセージ</a:t>
            </a:r>
            <a:r>
              <a:rPr lang="ja-JP" altLang="en-US" sz="1400" dirty="0"/>
              <a:t>（多国語のため</a:t>
            </a:r>
            <a:r>
              <a:rPr lang="en-US" altLang="ja-JP" sz="1400" dirty="0" err="1"/>
              <a:t>jsp</a:t>
            </a:r>
            <a:r>
              <a:rPr lang="ja-JP" altLang="en-US" sz="1400" dirty="0"/>
              <a:t>にする）</a:t>
            </a:r>
            <a:endParaRPr lang="en-US" altLang="ja-JP" sz="1400" dirty="0"/>
          </a:p>
          <a:p>
            <a:r>
              <a:rPr lang="ja-JP" altLang="en-US" sz="1400"/>
              <a:t>カスタマイズ後</a:t>
            </a:r>
            <a:r>
              <a:rPr lang="ja-JP" altLang="en-US" sz="1400" dirty="0"/>
              <a:t>の</a:t>
            </a:r>
            <a:r>
              <a:rPr lang="en-US" altLang="ja-JP" sz="1400" dirty="0" err="1"/>
              <a:t>js</a:t>
            </a:r>
            <a:r>
              <a:rPr lang="ja-JP" altLang="en-US" sz="1400" dirty="0"/>
              <a:t>ファイル</a:t>
            </a:r>
            <a:endParaRPr lang="en-US" altLang="ja-JP" sz="1400" dirty="0"/>
          </a:p>
          <a:p>
            <a:r>
              <a:rPr kumimoji="1" lang="ja-JP" altLang="en-US" sz="1400" dirty="0"/>
              <a:t>カスタマイズ後ミニマム化後の</a:t>
            </a:r>
            <a:r>
              <a:rPr kumimoji="1" lang="en-US" altLang="ja-JP" sz="1400" dirty="0" err="1"/>
              <a:t>js</a:t>
            </a:r>
            <a:r>
              <a:rPr kumimoji="1" lang="ja-JP" altLang="en-US" sz="1400" dirty="0"/>
              <a:t>ファイル</a:t>
            </a:r>
          </a:p>
        </p:txBody>
      </p:sp>
      <p:pic>
        <p:nvPicPr>
          <p:cNvPr id="2" name="図 1">
            <a:extLst>
              <a:ext uri="{FF2B5EF4-FFF2-40B4-BE49-F238E27FC236}">
                <a16:creationId xmlns:a16="http://schemas.microsoft.com/office/drawing/2014/main" id="{037E1509-99A4-469A-8707-8D0DCA63C31B}"/>
              </a:ext>
            </a:extLst>
          </p:cNvPr>
          <p:cNvPicPr>
            <a:picLocks noChangeAspect="1"/>
          </p:cNvPicPr>
          <p:nvPr/>
        </p:nvPicPr>
        <p:blipFill>
          <a:blip r:embed="rId4"/>
          <a:stretch>
            <a:fillRect/>
          </a:stretch>
        </p:blipFill>
        <p:spPr>
          <a:xfrm>
            <a:off x="253093" y="965552"/>
            <a:ext cx="2308513" cy="5892448"/>
          </a:xfrm>
          <a:prstGeom prst="rect">
            <a:avLst/>
          </a:prstGeom>
        </p:spPr>
      </p:pic>
      <p:sp>
        <p:nvSpPr>
          <p:cNvPr id="5" name="テキスト ボックス 4">
            <a:extLst>
              <a:ext uri="{FF2B5EF4-FFF2-40B4-BE49-F238E27FC236}">
                <a16:creationId xmlns:a16="http://schemas.microsoft.com/office/drawing/2014/main" id="{9CDADA2D-6A37-4DDA-8AAB-9599FD14D16F}"/>
              </a:ext>
            </a:extLst>
          </p:cNvPr>
          <p:cNvSpPr txBox="1"/>
          <p:nvPr/>
        </p:nvSpPr>
        <p:spPr>
          <a:xfrm>
            <a:off x="2997004" y="1303291"/>
            <a:ext cx="4865915" cy="307777"/>
          </a:xfrm>
          <a:prstGeom prst="rect">
            <a:avLst/>
          </a:prstGeom>
          <a:noFill/>
        </p:spPr>
        <p:txBody>
          <a:bodyPr wrap="square" rtlCol="0">
            <a:spAutoFit/>
          </a:bodyPr>
          <a:lstStyle/>
          <a:p>
            <a:r>
              <a:rPr kumimoji="1" lang="en-US" altLang="ja-JP" sz="1400" dirty="0" err="1"/>
              <a:t>elfinder</a:t>
            </a:r>
            <a:r>
              <a:rPr kumimoji="1" lang="ja-JP" altLang="en-US" sz="1400" dirty="0"/>
              <a:t>の</a:t>
            </a:r>
            <a:r>
              <a:rPr kumimoji="1" lang="en-US" altLang="ja-JP" sz="1400" dirty="0" err="1"/>
              <a:t>css</a:t>
            </a:r>
            <a:r>
              <a:rPr kumimoji="1" lang="ja-JP" altLang="en-US" sz="1400" dirty="0"/>
              <a:t>ファイル</a:t>
            </a:r>
          </a:p>
        </p:txBody>
      </p:sp>
      <p:sp>
        <p:nvSpPr>
          <p:cNvPr id="17" name="テキスト ボックス 16">
            <a:extLst>
              <a:ext uri="{FF2B5EF4-FFF2-40B4-BE49-F238E27FC236}">
                <a16:creationId xmlns:a16="http://schemas.microsoft.com/office/drawing/2014/main" id="{90311C10-CFB4-4C67-A708-C4EFF11D78F8}"/>
              </a:ext>
            </a:extLst>
          </p:cNvPr>
          <p:cNvSpPr txBox="1"/>
          <p:nvPr/>
        </p:nvSpPr>
        <p:spPr>
          <a:xfrm>
            <a:off x="2997004" y="6492875"/>
            <a:ext cx="3516086" cy="307777"/>
          </a:xfrm>
          <a:prstGeom prst="rect">
            <a:avLst/>
          </a:prstGeom>
          <a:solidFill>
            <a:schemeClr val="bg1"/>
          </a:solidFill>
        </p:spPr>
        <p:txBody>
          <a:bodyPr wrap="square" rtlCol="0">
            <a:spAutoFit/>
          </a:bodyPr>
          <a:lstStyle/>
          <a:p>
            <a:r>
              <a:rPr lang="en-US" altLang="ja-JP" sz="1400" dirty="0" err="1"/>
              <a:t>e</a:t>
            </a:r>
            <a:r>
              <a:rPr kumimoji="1" lang="en-US" altLang="ja-JP" sz="1400" dirty="0" err="1"/>
              <a:t>lfinder</a:t>
            </a:r>
            <a:r>
              <a:rPr kumimoji="1" lang="ja-JP" altLang="en-US" sz="1400" dirty="0"/>
              <a:t>から、ファイルを削除時の提示音</a:t>
            </a:r>
            <a:endParaRPr kumimoji="1" lang="en-US" altLang="ja-JP" sz="1400" dirty="0"/>
          </a:p>
        </p:txBody>
      </p:sp>
      <p:sp>
        <p:nvSpPr>
          <p:cNvPr id="18" name="テキスト ボックス 17">
            <a:extLst>
              <a:ext uri="{FF2B5EF4-FFF2-40B4-BE49-F238E27FC236}">
                <a16:creationId xmlns:a16="http://schemas.microsoft.com/office/drawing/2014/main" id="{64E2D8AF-8C00-4D16-BB42-80BB1A4FDC9C}"/>
              </a:ext>
            </a:extLst>
          </p:cNvPr>
          <p:cNvSpPr txBox="1"/>
          <p:nvPr/>
        </p:nvSpPr>
        <p:spPr>
          <a:xfrm>
            <a:off x="5374821" y="4400956"/>
            <a:ext cx="3516086" cy="954107"/>
          </a:xfrm>
          <a:prstGeom prst="rect">
            <a:avLst/>
          </a:prstGeom>
          <a:noFill/>
        </p:spPr>
        <p:txBody>
          <a:bodyPr wrap="square" rtlCol="0">
            <a:spAutoFit/>
          </a:bodyPr>
          <a:lstStyle/>
          <a:p>
            <a:r>
              <a:rPr kumimoji="1" lang="en-US" altLang="ja-JP" sz="1400" dirty="0">
                <a:solidFill>
                  <a:srgbClr val="FF0000"/>
                </a:solidFill>
              </a:rPr>
              <a:t>※EFW</a:t>
            </a:r>
            <a:r>
              <a:rPr kumimoji="1" lang="ja-JP" altLang="en-US" sz="1400" dirty="0">
                <a:solidFill>
                  <a:srgbClr val="FF0000"/>
                </a:solidFill>
              </a:rPr>
              <a:t>のファイル管理部品のクライアント機能は、</a:t>
            </a:r>
            <a:r>
              <a:rPr kumimoji="1" lang="en-US" altLang="ja-JP" sz="1400" dirty="0" err="1">
                <a:solidFill>
                  <a:srgbClr val="FF0000"/>
                </a:solidFill>
              </a:rPr>
              <a:t>elfinder</a:t>
            </a:r>
            <a:r>
              <a:rPr kumimoji="1" lang="ja-JP" altLang="en-US" sz="1400" dirty="0">
                <a:solidFill>
                  <a:srgbClr val="FF0000"/>
                </a:solidFill>
              </a:rPr>
              <a:t>の</a:t>
            </a:r>
            <a:r>
              <a:rPr kumimoji="1" lang="en-US" altLang="ja-JP" sz="1400" dirty="0">
                <a:solidFill>
                  <a:srgbClr val="FF0000"/>
                </a:solidFill>
              </a:rPr>
              <a:t>2.1.20</a:t>
            </a:r>
            <a:r>
              <a:rPr kumimoji="1" lang="ja-JP" altLang="en-US" sz="1400" dirty="0">
                <a:solidFill>
                  <a:srgbClr val="FF0000"/>
                </a:solidFill>
              </a:rPr>
              <a:t>バージョンからカスタマイズして作ったもの。将来の改修のため、修正前の情報も格納している。</a:t>
            </a:r>
            <a:endParaRPr kumimoji="1" lang="en-US" altLang="ja-JP" sz="1400" dirty="0">
              <a:solidFill>
                <a:srgbClr val="FF0000"/>
              </a:solidFill>
            </a:endParaRPr>
          </a:p>
        </p:txBody>
      </p:sp>
    </p:spTree>
    <p:custDataLst>
      <p:tags r:id="rId1"/>
    </p:custDataLst>
    <p:extLst>
      <p:ext uri="{BB962C8B-B14F-4D97-AF65-F5344CB8AC3E}">
        <p14:creationId xmlns:p14="http://schemas.microsoft.com/office/powerpoint/2010/main" val="1329011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タイトル 1"/>
          <p:cNvSpPr>
            <a:spLocks noGrp="1"/>
          </p:cNvSpPr>
          <p:nvPr>
            <p:ph type="title" idx="4294967295"/>
          </p:nvPr>
        </p:nvSpPr>
        <p:spPr>
          <a:xfrm>
            <a:off x="276894"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１ー６．</a:t>
            </a:r>
            <a:r>
              <a:rPr lang="en-US" altLang="ja-JP" sz="2800" dirty="0">
                <a:solidFill>
                  <a:schemeClr val="tx2"/>
                </a:solidFill>
                <a:latin typeface="Meiryo UI" pitchFamily="50" charset="-128"/>
                <a:ea typeface="Meiryo UI" pitchFamily="50" charset="-128"/>
                <a:cs typeface="Meiryo UI" pitchFamily="50" charset="-128"/>
              </a:rPr>
              <a:t>EFW</a:t>
            </a:r>
            <a:r>
              <a:rPr lang="ja-JP" altLang="en-US" sz="2800" dirty="0">
                <a:solidFill>
                  <a:schemeClr val="tx2"/>
                </a:solidFill>
                <a:latin typeface="Meiryo UI" pitchFamily="50" charset="-128"/>
                <a:ea typeface="Meiryo UI" pitchFamily="50" charset="-128"/>
                <a:cs typeface="Meiryo UI" pitchFamily="50" charset="-128"/>
              </a:rPr>
              <a:t>の</a:t>
            </a:r>
            <a:r>
              <a:rPr lang="en-US" altLang="ja-JP" sz="2800" dirty="0">
                <a:solidFill>
                  <a:schemeClr val="tx2"/>
                </a:solidFill>
                <a:latin typeface="Meiryo UI" pitchFamily="50" charset="-128"/>
                <a:ea typeface="Meiryo UI" pitchFamily="50" charset="-128"/>
                <a:cs typeface="Meiryo UI" pitchFamily="50" charset="-128"/>
              </a:rPr>
              <a:t>WEB</a:t>
            </a:r>
            <a:r>
              <a:rPr lang="ja-JP" altLang="en-US" sz="2800" dirty="0">
                <a:solidFill>
                  <a:schemeClr val="tx2"/>
                </a:solidFill>
                <a:latin typeface="Meiryo UI" pitchFamily="50" charset="-128"/>
                <a:ea typeface="Meiryo UI" pitchFamily="50" charset="-128"/>
                <a:cs typeface="Meiryo UI" pitchFamily="50" charset="-128"/>
              </a:rPr>
              <a:t>コンテンツ　－　</a:t>
            </a:r>
            <a:r>
              <a:rPr lang="en-US" altLang="ja-JP" sz="2800" dirty="0">
                <a:solidFill>
                  <a:schemeClr val="tx2"/>
                </a:solidFill>
                <a:latin typeface="Meiryo UI" pitchFamily="50" charset="-128"/>
                <a:ea typeface="Meiryo UI" pitchFamily="50" charset="-128"/>
                <a:cs typeface="Meiryo UI" pitchFamily="50" charset="-128"/>
              </a:rPr>
              <a:t>/chart</a:t>
            </a:r>
            <a:endParaRPr lang="ja-JP" altLang="en-US" sz="16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6</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テキスト ボックス 4">
            <a:extLst>
              <a:ext uri="{FF2B5EF4-FFF2-40B4-BE49-F238E27FC236}">
                <a16:creationId xmlns:a16="http://schemas.microsoft.com/office/drawing/2014/main" id="{9CDADA2D-6A37-4DDA-8AAB-9599FD14D16F}"/>
              </a:ext>
            </a:extLst>
          </p:cNvPr>
          <p:cNvSpPr txBox="1"/>
          <p:nvPr/>
        </p:nvSpPr>
        <p:spPr>
          <a:xfrm>
            <a:off x="3805268" y="2369637"/>
            <a:ext cx="4865915" cy="307777"/>
          </a:xfrm>
          <a:prstGeom prst="rect">
            <a:avLst/>
          </a:prstGeom>
          <a:noFill/>
        </p:spPr>
        <p:txBody>
          <a:bodyPr wrap="square" rtlCol="0">
            <a:spAutoFit/>
          </a:bodyPr>
          <a:lstStyle/>
          <a:p>
            <a:r>
              <a:rPr kumimoji="1" lang="en-US" altLang="ja-JP" sz="1400" dirty="0"/>
              <a:t>Chart.js</a:t>
            </a:r>
            <a:r>
              <a:rPr kumimoji="1" lang="ja-JP" altLang="en-US" sz="1400" dirty="0"/>
              <a:t>のライブラリ</a:t>
            </a:r>
          </a:p>
        </p:txBody>
      </p:sp>
      <p:sp>
        <p:nvSpPr>
          <p:cNvPr id="18" name="テキスト ボックス 17">
            <a:extLst>
              <a:ext uri="{FF2B5EF4-FFF2-40B4-BE49-F238E27FC236}">
                <a16:creationId xmlns:a16="http://schemas.microsoft.com/office/drawing/2014/main" id="{64E2D8AF-8C00-4D16-BB42-80BB1A4FDC9C}"/>
              </a:ext>
            </a:extLst>
          </p:cNvPr>
          <p:cNvSpPr txBox="1"/>
          <p:nvPr/>
        </p:nvSpPr>
        <p:spPr>
          <a:xfrm>
            <a:off x="3962399" y="3527377"/>
            <a:ext cx="4454980" cy="1815882"/>
          </a:xfrm>
          <a:prstGeom prst="rect">
            <a:avLst/>
          </a:prstGeom>
          <a:noFill/>
        </p:spPr>
        <p:txBody>
          <a:bodyPr wrap="square" rtlCol="0">
            <a:spAutoFit/>
          </a:bodyPr>
          <a:lstStyle/>
          <a:p>
            <a:r>
              <a:rPr kumimoji="1" lang="en-US" altLang="ja-JP" sz="1400" dirty="0">
                <a:solidFill>
                  <a:srgbClr val="FF0000"/>
                </a:solidFill>
              </a:rPr>
              <a:t>※</a:t>
            </a:r>
            <a:r>
              <a:rPr kumimoji="1" lang="en-US" altLang="ja-JP" sz="1400" dirty="0" err="1">
                <a:solidFill>
                  <a:srgbClr val="FF0000"/>
                </a:solidFill>
              </a:rPr>
              <a:t>google.chart</a:t>
            </a:r>
            <a:r>
              <a:rPr kumimoji="1" lang="ja-JP" altLang="en-US" sz="1400" dirty="0">
                <a:solidFill>
                  <a:srgbClr val="FF0000"/>
                </a:solidFill>
              </a:rPr>
              <a:t>は、オンラインしか利用できない。</a:t>
            </a:r>
            <a:endParaRPr kumimoji="1" lang="en-US" altLang="ja-JP" sz="1400" dirty="0">
              <a:solidFill>
                <a:srgbClr val="FF0000"/>
              </a:solidFill>
            </a:endParaRPr>
          </a:p>
          <a:p>
            <a:r>
              <a:rPr kumimoji="1" lang="en-US" altLang="ja-JP" sz="1400" dirty="0">
                <a:solidFill>
                  <a:srgbClr val="FF0000"/>
                </a:solidFill>
              </a:rPr>
              <a:t>Chart.js</a:t>
            </a:r>
            <a:r>
              <a:rPr kumimoji="1" lang="ja-JP" altLang="en-US" sz="1400" dirty="0">
                <a:solidFill>
                  <a:srgbClr val="FF0000"/>
                </a:solidFill>
              </a:rPr>
              <a:t>は、オフライン利用可能。</a:t>
            </a:r>
            <a:endParaRPr kumimoji="1" lang="en-US" altLang="ja-JP" sz="1400" dirty="0">
              <a:solidFill>
                <a:srgbClr val="FF0000"/>
              </a:solidFill>
            </a:endParaRPr>
          </a:p>
          <a:p>
            <a:r>
              <a:rPr kumimoji="1" lang="ja-JP" altLang="en-US" sz="1400" dirty="0">
                <a:solidFill>
                  <a:srgbClr val="FF0000"/>
                </a:solidFill>
              </a:rPr>
              <a:t>レーダーチャートの場合、</a:t>
            </a:r>
            <a:r>
              <a:rPr kumimoji="1" lang="en-US" altLang="ja-JP" sz="1400" dirty="0" err="1">
                <a:solidFill>
                  <a:srgbClr val="FF0000"/>
                </a:solidFill>
              </a:rPr>
              <a:t>google.chart</a:t>
            </a:r>
            <a:r>
              <a:rPr lang="ja-JP" altLang="en-US" sz="1400" dirty="0" err="1">
                <a:solidFill>
                  <a:srgbClr val="FF0000"/>
                </a:solidFill>
              </a:rPr>
              <a:t>のほうが</a:t>
            </a:r>
            <a:r>
              <a:rPr kumimoji="1" lang="ja-JP" altLang="en-US" sz="1400" dirty="0">
                <a:solidFill>
                  <a:srgbClr val="FF0000"/>
                </a:solidFill>
              </a:rPr>
              <a:t>利用しづらい。</a:t>
            </a:r>
            <a:r>
              <a:rPr kumimoji="1" lang="en-US" altLang="ja-JP" sz="1400" dirty="0">
                <a:solidFill>
                  <a:srgbClr val="FF0000"/>
                </a:solidFill>
              </a:rPr>
              <a:t>Chart.js</a:t>
            </a:r>
            <a:r>
              <a:rPr kumimoji="1" lang="ja-JP" altLang="en-US" sz="1400" dirty="0" err="1">
                <a:solidFill>
                  <a:srgbClr val="FF0000"/>
                </a:solidFill>
              </a:rPr>
              <a:t>のほうが</a:t>
            </a:r>
            <a:r>
              <a:rPr kumimoji="1" lang="ja-JP" altLang="en-US" sz="1400" dirty="0">
                <a:solidFill>
                  <a:srgbClr val="FF0000"/>
                </a:solidFill>
              </a:rPr>
              <a:t>便利。</a:t>
            </a:r>
            <a:endParaRPr kumimoji="1" lang="en-US" altLang="ja-JP" sz="1400" dirty="0">
              <a:solidFill>
                <a:srgbClr val="FF0000"/>
              </a:solidFill>
            </a:endParaRPr>
          </a:p>
          <a:p>
            <a:r>
              <a:rPr kumimoji="1" lang="ja-JP" altLang="en-US" sz="1400" dirty="0">
                <a:solidFill>
                  <a:srgbClr val="FF0000"/>
                </a:solidFill>
              </a:rPr>
              <a:t>だが、一般的に</a:t>
            </a:r>
            <a:r>
              <a:rPr kumimoji="1" lang="en-US" altLang="ja-JP" sz="1400" dirty="0" err="1">
                <a:solidFill>
                  <a:srgbClr val="FF0000"/>
                </a:solidFill>
              </a:rPr>
              <a:t>google.chart</a:t>
            </a:r>
            <a:r>
              <a:rPr kumimoji="1" lang="ja-JP" altLang="en-US" sz="1400" dirty="0" err="1">
                <a:solidFill>
                  <a:srgbClr val="FF0000"/>
                </a:solidFill>
              </a:rPr>
              <a:t>のほうが</a:t>
            </a:r>
            <a:r>
              <a:rPr kumimoji="1" lang="ja-JP" altLang="en-US" sz="1400" dirty="0">
                <a:solidFill>
                  <a:srgbClr val="FF0000"/>
                </a:solidFill>
              </a:rPr>
              <a:t>使いやすい。</a:t>
            </a:r>
            <a:endParaRPr kumimoji="1" lang="en-US" altLang="ja-JP" sz="1400" dirty="0">
              <a:solidFill>
                <a:srgbClr val="FF0000"/>
              </a:solidFill>
            </a:endParaRPr>
          </a:p>
          <a:p>
            <a:endParaRPr lang="en-US" altLang="ja-JP" sz="1400" dirty="0">
              <a:solidFill>
                <a:srgbClr val="FF0000"/>
              </a:solidFill>
            </a:endParaRPr>
          </a:p>
          <a:p>
            <a:r>
              <a:rPr kumimoji="1" lang="ja-JP" altLang="en-US" sz="1400" dirty="0">
                <a:solidFill>
                  <a:srgbClr val="FF0000"/>
                </a:solidFill>
              </a:rPr>
              <a:t>などの理由で、</a:t>
            </a:r>
            <a:r>
              <a:rPr kumimoji="1" lang="en-US" altLang="ja-JP" sz="1400" dirty="0" err="1">
                <a:solidFill>
                  <a:srgbClr val="FF0000"/>
                </a:solidFill>
              </a:rPr>
              <a:t>google.chart</a:t>
            </a:r>
            <a:r>
              <a:rPr kumimoji="1" lang="ja-JP" altLang="en-US" sz="1400" dirty="0">
                <a:solidFill>
                  <a:srgbClr val="FF0000"/>
                </a:solidFill>
              </a:rPr>
              <a:t>と</a:t>
            </a:r>
            <a:r>
              <a:rPr kumimoji="1" lang="en-US" altLang="ja-JP" sz="1400" dirty="0">
                <a:solidFill>
                  <a:srgbClr val="FF0000"/>
                </a:solidFill>
              </a:rPr>
              <a:t>chart.js</a:t>
            </a:r>
            <a:r>
              <a:rPr kumimoji="1" lang="ja-JP" altLang="en-US" sz="1400" dirty="0">
                <a:solidFill>
                  <a:srgbClr val="FF0000"/>
                </a:solidFill>
              </a:rPr>
              <a:t>両方を取り込むようにしている。</a:t>
            </a:r>
            <a:endParaRPr kumimoji="1" lang="en-US" altLang="ja-JP" sz="1400" dirty="0">
              <a:solidFill>
                <a:srgbClr val="FF0000"/>
              </a:solidFill>
            </a:endParaRPr>
          </a:p>
        </p:txBody>
      </p:sp>
      <p:pic>
        <p:nvPicPr>
          <p:cNvPr id="4" name="図 3">
            <a:extLst>
              <a:ext uri="{FF2B5EF4-FFF2-40B4-BE49-F238E27FC236}">
                <a16:creationId xmlns:a16="http://schemas.microsoft.com/office/drawing/2014/main" id="{ADE2C7D4-AB23-4D35-8608-D84247969920}"/>
              </a:ext>
            </a:extLst>
          </p:cNvPr>
          <p:cNvPicPr>
            <a:picLocks noChangeAspect="1"/>
          </p:cNvPicPr>
          <p:nvPr/>
        </p:nvPicPr>
        <p:blipFill>
          <a:blip r:embed="rId4"/>
          <a:stretch>
            <a:fillRect/>
          </a:stretch>
        </p:blipFill>
        <p:spPr>
          <a:xfrm>
            <a:off x="276894" y="1019602"/>
            <a:ext cx="3200400" cy="2428875"/>
          </a:xfrm>
          <a:prstGeom prst="rect">
            <a:avLst/>
          </a:prstGeom>
        </p:spPr>
      </p:pic>
    </p:spTree>
    <p:custDataLst>
      <p:tags r:id="rId1"/>
    </p:custDataLst>
    <p:extLst>
      <p:ext uri="{BB962C8B-B14F-4D97-AF65-F5344CB8AC3E}">
        <p14:creationId xmlns:p14="http://schemas.microsoft.com/office/powerpoint/2010/main" val="3221384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タイトル 1"/>
          <p:cNvSpPr>
            <a:spLocks noGrp="1"/>
          </p:cNvSpPr>
          <p:nvPr>
            <p:ph type="title" idx="4294967295"/>
          </p:nvPr>
        </p:nvSpPr>
        <p:spPr>
          <a:xfrm>
            <a:off x="276894"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２ー１．</a:t>
            </a:r>
            <a:r>
              <a:rPr lang="en-US" altLang="ja-JP" sz="2800" dirty="0">
                <a:solidFill>
                  <a:schemeClr val="tx2"/>
                </a:solidFill>
                <a:latin typeface="Meiryo UI" pitchFamily="50" charset="-128"/>
                <a:ea typeface="Meiryo UI" pitchFamily="50" charset="-128"/>
                <a:cs typeface="Meiryo UI" pitchFamily="50" charset="-128"/>
              </a:rPr>
              <a:t>Callback</a:t>
            </a:r>
            <a:r>
              <a:rPr lang="ja-JP" altLang="en-US" sz="2800" dirty="0">
                <a:solidFill>
                  <a:schemeClr val="tx2"/>
                </a:solidFill>
                <a:latin typeface="Meiryo UI" pitchFamily="50" charset="-128"/>
                <a:ea typeface="Meiryo UI" pitchFamily="50" charset="-128"/>
                <a:cs typeface="Meiryo UI" pitchFamily="50" charset="-128"/>
              </a:rPr>
              <a:t>地獄とは</a:t>
            </a:r>
            <a:endParaRPr lang="ja-JP" altLang="en-US" sz="16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7</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 name="テキスト ボックス 1">
            <a:extLst>
              <a:ext uri="{FF2B5EF4-FFF2-40B4-BE49-F238E27FC236}">
                <a16:creationId xmlns:a16="http://schemas.microsoft.com/office/drawing/2014/main" id="{F3BBDA3D-26F4-4E20-BF3A-40B3A36AC675}"/>
              </a:ext>
            </a:extLst>
          </p:cNvPr>
          <p:cNvSpPr txBox="1"/>
          <p:nvPr/>
        </p:nvSpPr>
        <p:spPr>
          <a:xfrm>
            <a:off x="219744" y="985366"/>
            <a:ext cx="8573192" cy="2031325"/>
          </a:xfrm>
          <a:prstGeom prst="rect">
            <a:avLst/>
          </a:prstGeom>
        </p:spPr>
        <p:txBody>
          <a:bodyPr>
            <a:spAutoFit/>
          </a:bodyPr>
          <a:lstStyle>
            <a:defPPr>
              <a:defRPr lang="ja-JP"/>
            </a:defPPr>
            <a:lvl1pPr>
              <a:defRPr>
                <a:solidFill>
                  <a:srgbClr val="000000"/>
                </a:solidFill>
                <a:latin typeface="Meiryo" panose="020B0604030504040204" pitchFamily="50" charset="-128"/>
                <a:ea typeface="Meiryo" panose="020B0604030504040204" pitchFamily="50" charset="-128"/>
              </a:defRPr>
            </a:lvl1pPr>
          </a:lstStyle>
          <a:p>
            <a:r>
              <a:rPr lang="en-US" altLang="ja-JP" dirty="0">
                <a:latin typeface="ＭＳ Ｐゴシック" panose="020B0600070205080204" pitchFamily="50" charset="-128"/>
                <a:ea typeface="ＭＳ Ｐゴシック" panose="020B0600070205080204" pitchFamily="50" charset="-128"/>
              </a:rPr>
              <a:t>JavaScript</a:t>
            </a:r>
            <a:r>
              <a:rPr lang="ja-JP" altLang="en-US" dirty="0">
                <a:latin typeface="ＭＳ Ｐゴシック" panose="020B0600070205080204" pitchFamily="50" charset="-128"/>
                <a:ea typeface="ＭＳ Ｐゴシック" panose="020B0600070205080204" pitchFamily="50" charset="-128"/>
              </a:rPr>
              <a:t>におけるコールバック地獄現象とは、非同期処理を連続的に行う際にコールバック関数がネストし、コードが複雑化し読みにくくなる状況のこと。これはコールバック関数が別のコールバック関数を呼び出すことによって発生する。コールバック地獄は、コードの可読性や保守性を低下させ、デバッグやエラーハンドリングを困難になる。</a:t>
            </a:r>
            <a:endParaRPr lang="en-US" altLang="ja-JP" dirty="0">
              <a:latin typeface="ＭＳ Ｐゴシック" panose="020B0600070205080204" pitchFamily="50" charset="-128"/>
              <a:ea typeface="ＭＳ Ｐゴシック" panose="020B0600070205080204" pitchFamily="50" charset="-128"/>
            </a:endParaRPr>
          </a:p>
          <a:p>
            <a:endParaRPr lang="en-US" altLang="ja-JP" dirty="0">
              <a:latin typeface="ＭＳ Ｐゴシック" panose="020B0600070205080204" pitchFamily="50" charset="-128"/>
              <a:ea typeface="ＭＳ Ｐゴシック" panose="020B0600070205080204" pitchFamily="50" charset="-128"/>
            </a:endParaRPr>
          </a:p>
          <a:p>
            <a:r>
              <a:rPr lang="ja-JP" altLang="en-US" dirty="0">
                <a:latin typeface="ＭＳ Ｐゴシック" panose="020B0600070205080204" pitchFamily="50" charset="-128"/>
                <a:ea typeface="ＭＳ Ｐゴシック" panose="020B0600070205080204" pitchFamily="50" charset="-128"/>
              </a:rPr>
              <a:t>この問題に対処するために、</a:t>
            </a:r>
            <a:r>
              <a:rPr lang="en-US" altLang="ja-JP" dirty="0">
                <a:latin typeface="ＭＳ Ｐゴシック" panose="020B0600070205080204" pitchFamily="50" charset="-128"/>
                <a:ea typeface="ＭＳ Ｐゴシック" panose="020B0600070205080204" pitchFamily="50" charset="-128"/>
              </a:rPr>
              <a:t>Promise</a:t>
            </a:r>
            <a:r>
              <a:rPr lang="ja-JP" altLang="en-US" dirty="0">
                <a:latin typeface="ＭＳ Ｐゴシック" panose="020B0600070205080204" pitchFamily="50" charset="-128"/>
                <a:ea typeface="ＭＳ Ｐゴシック" panose="020B0600070205080204" pitchFamily="50" charset="-128"/>
              </a:rPr>
              <a:t>や</a:t>
            </a:r>
            <a:r>
              <a:rPr lang="en-US" altLang="ja-JP" dirty="0">
                <a:latin typeface="ＭＳ Ｐゴシック" panose="020B0600070205080204" pitchFamily="50" charset="-128"/>
                <a:ea typeface="ＭＳ Ｐゴシック" panose="020B0600070205080204" pitchFamily="50" charset="-128"/>
              </a:rPr>
              <a:t>Async/Await</a:t>
            </a:r>
            <a:r>
              <a:rPr lang="ja-JP" altLang="en-US" dirty="0">
                <a:latin typeface="ＭＳ Ｐゴシック" panose="020B0600070205080204" pitchFamily="50" charset="-128"/>
                <a:ea typeface="ＭＳ Ｐゴシック" panose="020B0600070205080204" pitchFamily="50" charset="-128"/>
              </a:rPr>
              <a:t>などの手法が使われる。これらを活用することで、非同期処理をより直感的かつ簡潔に表現することができる。</a:t>
            </a:r>
          </a:p>
        </p:txBody>
      </p:sp>
      <p:pic>
        <p:nvPicPr>
          <p:cNvPr id="6" name="図 5">
            <a:extLst>
              <a:ext uri="{FF2B5EF4-FFF2-40B4-BE49-F238E27FC236}">
                <a16:creationId xmlns:a16="http://schemas.microsoft.com/office/drawing/2014/main" id="{E3438908-9EFB-4B84-892E-FF73267D6292}"/>
              </a:ext>
            </a:extLst>
          </p:cNvPr>
          <p:cNvPicPr>
            <a:picLocks noChangeAspect="1"/>
          </p:cNvPicPr>
          <p:nvPr/>
        </p:nvPicPr>
        <p:blipFill>
          <a:blip r:embed="rId4"/>
          <a:stretch>
            <a:fillRect/>
          </a:stretch>
        </p:blipFill>
        <p:spPr>
          <a:xfrm>
            <a:off x="367392" y="3016690"/>
            <a:ext cx="4209567" cy="3841309"/>
          </a:xfrm>
          <a:prstGeom prst="rect">
            <a:avLst/>
          </a:prstGeom>
        </p:spPr>
      </p:pic>
      <p:pic>
        <p:nvPicPr>
          <p:cNvPr id="4" name="図 3">
            <a:extLst>
              <a:ext uri="{FF2B5EF4-FFF2-40B4-BE49-F238E27FC236}">
                <a16:creationId xmlns:a16="http://schemas.microsoft.com/office/drawing/2014/main" id="{6C6FA8A1-B325-4B63-BD84-853DB1BE7E09}"/>
              </a:ext>
            </a:extLst>
          </p:cNvPr>
          <p:cNvPicPr>
            <a:picLocks noChangeAspect="1"/>
          </p:cNvPicPr>
          <p:nvPr/>
        </p:nvPicPr>
        <p:blipFill>
          <a:blip r:embed="rId5"/>
          <a:stretch>
            <a:fillRect/>
          </a:stretch>
        </p:blipFill>
        <p:spPr>
          <a:xfrm>
            <a:off x="4878161" y="3295205"/>
            <a:ext cx="3967236" cy="1685009"/>
          </a:xfrm>
          <a:prstGeom prst="rect">
            <a:avLst/>
          </a:prstGeom>
        </p:spPr>
      </p:pic>
    </p:spTree>
    <p:custDataLst>
      <p:tags r:id="rId1"/>
    </p:custDataLst>
    <p:extLst>
      <p:ext uri="{BB962C8B-B14F-4D97-AF65-F5344CB8AC3E}">
        <p14:creationId xmlns:p14="http://schemas.microsoft.com/office/powerpoint/2010/main" val="405019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タイトル 1"/>
          <p:cNvSpPr>
            <a:spLocks noGrp="1"/>
          </p:cNvSpPr>
          <p:nvPr>
            <p:ph type="title" idx="4294967295"/>
          </p:nvPr>
        </p:nvSpPr>
        <p:spPr>
          <a:xfrm>
            <a:off x="276894"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２ー２．</a:t>
            </a:r>
            <a:r>
              <a:rPr lang="en-US" altLang="ja-JP" sz="2800" dirty="0">
                <a:solidFill>
                  <a:schemeClr val="tx2"/>
                </a:solidFill>
                <a:latin typeface="Meiryo UI" pitchFamily="50" charset="-128"/>
                <a:ea typeface="Meiryo UI" pitchFamily="50" charset="-128"/>
                <a:cs typeface="Meiryo UI" pitchFamily="50" charset="-128"/>
              </a:rPr>
              <a:t>EFW</a:t>
            </a:r>
            <a:r>
              <a:rPr lang="ja-JP" altLang="en-US" sz="2800" dirty="0">
                <a:solidFill>
                  <a:schemeClr val="tx2"/>
                </a:solidFill>
                <a:latin typeface="Meiryo UI" pitchFamily="50" charset="-128"/>
                <a:ea typeface="Meiryo UI" pitchFamily="50" charset="-128"/>
                <a:cs typeface="Meiryo UI" pitchFamily="50" charset="-128"/>
              </a:rPr>
              <a:t>に存在する「</a:t>
            </a:r>
            <a:r>
              <a:rPr lang="en-US" altLang="ja-JP" sz="2800" dirty="0">
                <a:solidFill>
                  <a:schemeClr val="tx2"/>
                </a:solidFill>
                <a:latin typeface="Meiryo UI" pitchFamily="50" charset="-128"/>
                <a:ea typeface="Meiryo UI" pitchFamily="50" charset="-128"/>
                <a:cs typeface="Meiryo UI" pitchFamily="50" charset="-128"/>
              </a:rPr>
              <a:t>Callback</a:t>
            </a:r>
            <a:r>
              <a:rPr lang="ja-JP" altLang="en-US" sz="2800" dirty="0">
                <a:solidFill>
                  <a:schemeClr val="tx2"/>
                </a:solidFill>
                <a:latin typeface="Meiryo UI" pitchFamily="50" charset="-128"/>
                <a:ea typeface="Meiryo UI" pitchFamily="50" charset="-128"/>
                <a:cs typeface="Meiryo UI" pitchFamily="50" charset="-128"/>
              </a:rPr>
              <a:t>地獄」</a:t>
            </a:r>
            <a:endParaRPr lang="ja-JP" altLang="en-US" sz="16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8</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 name="テキスト ボックス 1">
            <a:extLst>
              <a:ext uri="{FF2B5EF4-FFF2-40B4-BE49-F238E27FC236}">
                <a16:creationId xmlns:a16="http://schemas.microsoft.com/office/drawing/2014/main" id="{F3BBDA3D-26F4-4E20-BF3A-40B3A36AC675}"/>
              </a:ext>
            </a:extLst>
          </p:cNvPr>
          <p:cNvSpPr txBox="1"/>
          <p:nvPr/>
        </p:nvSpPr>
        <p:spPr>
          <a:xfrm>
            <a:off x="219744" y="985366"/>
            <a:ext cx="8573192" cy="646331"/>
          </a:xfrm>
          <a:prstGeom prst="rect">
            <a:avLst/>
          </a:prstGeom>
        </p:spPr>
        <p:txBody>
          <a:bodyPr>
            <a:spAutoFit/>
          </a:bodyPr>
          <a:lstStyle>
            <a:defPPr>
              <a:defRPr lang="ja-JP"/>
            </a:defPPr>
            <a:lvl1pPr>
              <a:defRPr>
                <a:solidFill>
                  <a:srgbClr val="000000"/>
                </a:solidFill>
                <a:latin typeface="Meiryo" panose="020B0604030504040204" pitchFamily="50" charset="-128"/>
                <a:ea typeface="Meiryo" panose="020B0604030504040204" pitchFamily="50" charset="-128"/>
              </a:defRPr>
            </a:lvl1pPr>
          </a:lstStyle>
          <a:p>
            <a:r>
              <a:rPr lang="ja-JP" altLang="en-US" dirty="0">
                <a:latin typeface="ＭＳ Ｐゴシック" panose="020B0600070205080204" pitchFamily="50" charset="-128"/>
                <a:ea typeface="ＭＳ Ｐゴシック" panose="020B0600070205080204" pitchFamily="50" charset="-128"/>
              </a:rPr>
              <a:t>・</a:t>
            </a:r>
            <a:r>
              <a:rPr lang="en-US" altLang="ja-JP" dirty="0">
                <a:latin typeface="ＭＳ Ｐゴシック" panose="020B0600070205080204" pitchFamily="50" charset="-128"/>
                <a:ea typeface="ＭＳ Ｐゴシック" panose="020B0600070205080204" pitchFamily="50" charset="-128"/>
              </a:rPr>
              <a:t>EFW</a:t>
            </a:r>
            <a:r>
              <a:rPr lang="ja-JP" altLang="en-US" dirty="0">
                <a:latin typeface="ＭＳ Ｐゴシック" panose="020B0600070205080204" pitchFamily="50" charset="-128"/>
                <a:ea typeface="ＭＳ Ｐゴシック" panose="020B0600070205080204" pitchFamily="50" charset="-128"/>
              </a:rPr>
              <a:t>のクライアント側は</a:t>
            </a:r>
            <a:r>
              <a:rPr lang="en-US" altLang="ja-JP" dirty="0">
                <a:latin typeface="ＭＳ Ｐゴシック" panose="020B0600070205080204" pitchFamily="50" charset="-128"/>
                <a:ea typeface="ＭＳ Ｐゴシック" panose="020B0600070205080204" pitchFamily="50" charset="-128"/>
              </a:rPr>
              <a:t>Ajax</a:t>
            </a:r>
            <a:r>
              <a:rPr lang="ja-JP" altLang="en-US" dirty="0">
                <a:latin typeface="ＭＳ Ｐゴシック" panose="020B0600070205080204" pitchFamily="50" charset="-128"/>
                <a:ea typeface="ＭＳ Ｐゴシック" panose="020B0600070205080204" pitchFamily="50" charset="-128"/>
              </a:rPr>
              <a:t>方式で、コールバックがよく存在している。「</a:t>
            </a:r>
            <a:r>
              <a:rPr lang="en-US" altLang="ja-JP" dirty="0">
                <a:latin typeface="ＭＳ Ｐゴシック" panose="020B0600070205080204" pitchFamily="50" charset="-128"/>
                <a:ea typeface="ＭＳ Ｐゴシック" panose="020B0600070205080204" pitchFamily="50" charset="-128"/>
              </a:rPr>
              <a:t>Callback</a:t>
            </a:r>
            <a:r>
              <a:rPr lang="ja-JP" altLang="en-US" dirty="0">
                <a:latin typeface="ＭＳ Ｐゴシック" panose="020B0600070205080204" pitchFamily="50" charset="-128"/>
                <a:ea typeface="ＭＳ Ｐゴシック" panose="020B0600070205080204" pitchFamily="50" charset="-128"/>
              </a:rPr>
              <a:t>地獄」は存在している。以下は、</a:t>
            </a:r>
            <a:r>
              <a:rPr lang="en-US" altLang="ja-JP" dirty="0">
                <a:latin typeface="ＭＳ Ｐゴシック" panose="020B0600070205080204" pitchFamily="50" charset="-128"/>
                <a:ea typeface="ＭＳ Ｐゴシック" panose="020B0600070205080204" pitchFamily="50" charset="-128"/>
              </a:rPr>
              <a:t>efw.client.js</a:t>
            </a:r>
            <a:r>
              <a:rPr lang="ja-JP" altLang="en-US" dirty="0">
                <a:latin typeface="ＭＳ Ｐゴシック" panose="020B0600070205080204" pitchFamily="50" charset="-128"/>
                <a:ea typeface="ＭＳ Ｐゴシック" panose="020B0600070205080204" pitchFamily="50" charset="-128"/>
              </a:rPr>
              <a:t>に、</a:t>
            </a:r>
            <a:r>
              <a:rPr lang="en-US" altLang="ja-JP" dirty="0">
                <a:latin typeface="ＭＳ Ｐゴシック" panose="020B0600070205080204" pitchFamily="50" charset="-128"/>
                <a:ea typeface="ＭＳ Ｐゴシック" panose="020B0600070205080204" pitchFamily="50" charset="-128"/>
              </a:rPr>
              <a:t>callback</a:t>
            </a:r>
            <a:r>
              <a:rPr lang="ja-JP" altLang="en-US" dirty="0">
                <a:latin typeface="ＭＳ Ｐゴシック" panose="020B0600070205080204" pitchFamily="50" charset="-128"/>
                <a:ea typeface="ＭＳ Ｐゴシック" panose="020B0600070205080204" pitchFamily="50" charset="-128"/>
              </a:rPr>
              <a:t>に関連する箇所の抜粋。</a:t>
            </a:r>
            <a:endParaRPr lang="en-US" altLang="ja-JP" dirty="0">
              <a:latin typeface="ＭＳ Ｐゴシック" panose="020B0600070205080204" pitchFamily="50" charset="-128"/>
              <a:ea typeface="ＭＳ Ｐゴシック" panose="020B0600070205080204" pitchFamily="50" charset="-128"/>
            </a:endParaRPr>
          </a:p>
        </p:txBody>
      </p:sp>
      <p:pic>
        <p:nvPicPr>
          <p:cNvPr id="5" name="図 4">
            <a:extLst>
              <a:ext uri="{FF2B5EF4-FFF2-40B4-BE49-F238E27FC236}">
                <a16:creationId xmlns:a16="http://schemas.microsoft.com/office/drawing/2014/main" id="{CFACB080-89BA-4C4A-B296-227B285E7EB8}"/>
              </a:ext>
            </a:extLst>
          </p:cNvPr>
          <p:cNvPicPr>
            <a:picLocks noChangeAspect="1"/>
          </p:cNvPicPr>
          <p:nvPr/>
        </p:nvPicPr>
        <p:blipFill>
          <a:blip r:embed="rId4"/>
          <a:stretch>
            <a:fillRect/>
          </a:stretch>
        </p:blipFill>
        <p:spPr>
          <a:xfrm>
            <a:off x="0" y="2025719"/>
            <a:ext cx="9144000" cy="4832281"/>
          </a:xfrm>
          <a:prstGeom prst="rect">
            <a:avLst/>
          </a:prstGeom>
        </p:spPr>
      </p:pic>
      <p:cxnSp>
        <p:nvCxnSpPr>
          <p:cNvPr id="9" name="直線コネクタ 8">
            <a:extLst>
              <a:ext uri="{FF2B5EF4-FFF2-40B4-BE49-F238E27FC236}">
                <a16:creationId xmlns:a16="http://schemas.microsoft.com/office/drawing/2014/main" id="{7FB0FEC1-2B15-4A69-9A01-CD72777B89F1}"/>
              </a:ext>
            </a:extLst>
          </p:cNvPr>
          <p:cNvCxnSpPr>
            <a:cxnSpLocks/>
          </p:cNvCxnSpPr>
          <p:nvPr/>
        </p:nvCxnSpPr>
        <p:spPr>
          <a:xfrm flipH="1">
            <a:off x="1289958" y="2490110"/>
            <a:ext cx="498021" cy="33373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A92270A7-084B-48AB-B970-4DA24C34D64D}"/>
              </a:ext>
            </a:extLst>
          </p:cNvPr>
          <p:cNvCxnSpPr>
            <a:cxnSpLocks/>
          </p:cNvCxnSpPr>
          <p:nvPr/>
        </p:nvCxnSpPr>
        <p:spPr>
          <a:xfrm>
            <a:off x="1559379" y="2988130"/>
            <a:ext cx="180294" cy="5439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DF6E85D-2F33-44B2-A52E-3DE4CFD979D9}"/>
              </a:ext>
            </a:extLst>
          </p:cNvPr>
          <p:cNvCxnSpPr>
            <a:cxnSpLocks/>
          </p:cNvCxnSpPr>
          <p:nvPr/>
        </p:nvCxnSpPr>
        <p:spPr>
          <a:xfrm flipH="1">
            <a:off x="1586253" y="3696345"/>
            <a:ext cx="153420" cy="17655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BF5554A-6307-4BA4-871A-D33661224517}"/>
              </a:ext>
            </a:extLst>
          </p:cNvPr>
          <p:cNvCxnSpPr>
            <a:cxnSpLocks/>
          </p:cNvCxnSpPr>
          <p:nvPr/>
        </p:nvCxnSpPr>
        <p:spPr>
          <a:xfrm flipH="1" flipV="1">
            <a:off x="1681843" y="4118309"/>
            <a:ext cx="2024744" cy="14641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5DDB04C9-DEF5-4DD8-977A-E9202756B919}"/>
              </a:ext>
            </a:extLst>
          </p:cNvPr>
          <p:cNvCxnSpPr>
            <a:cxnSpLocks/>
          </p:cNvCxnSpPr>
          <p:nvPr/>
        </p:nvCxnSpPr>
        <p:spPr>
          <a:xfrm flipV="1">
            <a:off x="1461407" y="4034152"/>
            <a:ext cx="38270" cy="28475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7622D59A-BFF3-4267-AA0E-3C919811B500}"/>
              </a:ext>
            </a:extLst>
          </p:cNvPr>
          <p:cNvSpPr/>
          <p:nvPr/>
        </p:nvSpPr>
        <p:spPr>
          <a:xfrm>
            <a:off x="1322617" y="4364396"/>
            <a:ext cx="1355270" cy="183112"/>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 name="正方形/長方形 12">
            <a:extLst>
              <a:ext uri="{FF2B5EF4-FFF2-40B4-BE49-F238E27FC236}">
                <a16:creationId xmlns:a16="http://schemas.microsoft.com/office/drawing/2014/main" id="{17222C21-7214-4CA0-8EBF-5920A04DA730}"/>
              </a:ext>
            </a:extLst>
          </p:cNvPr>
          <p:cNvSpPr/>
          <p:nvPr/>
        </p:nvSpPr>
        <p:spPr>
          <a:xfrm>
            <a:off x="1322617" y="4547466"/>
            <a:ext cx="1355270" cy="183112"/>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 name="正方形/長方形 13">
            <a:extLst>
              <a:ext uri="{FF2B5EF4-FFF2-40B4-BE49-F238E27FC236}">
                <a16:creationId xmlns:a16="http://schemas.microsoft.com/office/drawing/2014/main" id="{AF50FCA2-7B1D-44D9-A116-2AB59659FBF7}"/>
              </a:ext>
            </a:extLst>
          </p:cNvPr>
          <p:cNvSpPr/>
          <p:nvPr/>
        </p:nvSpPr>
        <p:spPr>
          <a:xfrm>
            <a:off x="1461407" y="3640058"/>
            <a:ext cx="1355270" cy="183112"/>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正方形/長方形 15">
            <a:extLst>
              <a:ext uri="{FF2B5EF4-FFF2-40B4-BE49-F238E27FC236}">
                <a16:creationId xmlns:a16="http://schemas.microsoft.com/office/drawing/2014/main" id="{62339DC3-056A-4A4C-B6FD-7734B73E0961}"/>
              </a:ext>
            </a:extLst>
          </p:cNvPr>
          <p:cNvSpPr/>
          <p:nvPr/>
        </p:nvSpPr>
        <p:spPr>
          <a:xfrm>
            <a:off x="3325927" y="5429261"/>
            <a:ext cx="1355270" cy="183112"/>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正方形/長方形 17">
            <a:extLst>
              <a:ext uri="{FF2B5EF4-FFF2-40B4-BE49-F238E27FC236}">
                <a16:creationId xmlns:a16="http://schemas.microsoft.com/office/drawing/2014/main" id="{E3A8D918-6F7D-499D-BEC5-F86603D022F2}"/>
              </a:ext>
            </a:extLst>
          </p:cNvPr>
          <p:cNvSpPr/>
          <p:nvPr/>
        </p:nvSpPr>
        <p:spPr>
          <a:xfrm>
            <a:off x="367729" y="2558494"/>
            <a:ext cx="718121" cy="142784"/>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正方形/長方形 19">
            <a:extLst>
              <a:ext uri="{FF2B5EF4-FFF2-40B4-BE49-F238E27FC236}">
                <a16:creationId xmlns:a16="http://schemas.microsoft.com/office/drawing/2014/main" id="{AAAD2088-01C9-4931-958F-0F26C50155BB}"/>
              </a:ext>
            </a:extLst>
          </p:cNvPr>
          <p:cNvSpPr/>
          <p:nvPr/>
        </p:nvSpPr>
        <p:spPr>
          <a:xfrm>
            <a:off x="820337" y="5327070"/>
            <a:ext cx="718121" cy="142784"/>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 name="正方形/長方形 20">
            <a:extLst>
              <a:ext uri="{FF2B5EF4-FFF2-40B4-BE49-F238E27FC236}">
                <a16:creationId xmlns:a16="http://schemas.microsoft.com/office/drawing/2014/main" id="{661C316E-8BA6-4C5C-980C-A09AB02E37EE}"/>
              </a:ext>
            </a:extLst>
          </p:cNvPr>
          <p:cNvSpPr/>
          <p:nvPr/>
        </p:nvSpPr>
        <p:spPr>
          <a:xfrm>
            <a:off x="680863" y="3903370"/>
            <a:ext cx="1213251" cy="333739"/>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3" name="正方形/長方形 22">
            <a:extLst>
              <a:ext uri="{FF2B5EF4-FFF2-40B4-BE49-F238E27FC236}">
                <a16:creationId xmlns:a16="http://schemas.microsoft.com/office/drawing/2014/main" id="{544452C5-DA5B-4B5E-BDFD-C976647E9FDE}"/>
              </a:ext>
            </a:extLst>
          </p:cNvPr>
          <p:cNvSpPr/>
          <p:nvPr/>
        </p:nvSpPr>
        <p:spPr>
          <a:xfrm>
            <a:off x="762421" y="6379667"/>
            <a:ext cx="1286815" cy="180148"/>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4" name="正方形/長方形 23">
            <a:extLst>
              <a:ext uri="{FF2B5EF4-FFF2-40B4-BE49-F238E27FC236}">
                <a16:creationId xmlns:a16="http://schemas.microsoft.com/office/drawing/2014/main" id="{5DC6F820-288C-40E0-865F-1C3020F6DA9C}"/>
              </a:ext>
            </a:extLst>
          </p:cNvPr>
          <p:cNvSpPr/>
          <p:nvPr/>
        </p:nvSpPr>
        <p:spPr>
          <a:xfrm>
            <a:off x="1638470" y="2391638"/>
            <a:ext cx="2198744" cy="183112"/>
          </a:xfrm>
          <a:prstGeom prst="rect">
            <a:avLst/>
          </a:prstGeom>
          <a:noFill/>
          <a:ln>
            <a:solidFill>
              <a:srgbClr val="FF0000">
                <a:alpha val="50000"/>
              </a:srgb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Tree>
    <p:custDataLst>
      <p:tags r:id="rId1"/>
    </p:custDataLst>
    <p:extLst>
      <p:ext uri="{BB962C8B-B14F-4D97-AF65-F5344CB8AC3E}">
        <p14:creationId xmlns:p14="http://schemas.microsoft.com/office/powerpoint/2010/main" val="27414303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FIRST_PUBLISH" val="1"/>
  <p:tag name="ISPRING_LMS_API_VERSION" val="SCORM 1.2"/>
  <p:tag name="ISPRING_ULTRA_SCORM_COURSE_ID" val="3646EA2F-B580-466D-A2B7-03A95492CBF8"/>
  <p:tag name="ISPRING_CMI5_LAUNCH_METHOD" val="any window"/>
  <p:tag name="ISPRING_SCORM_RATE_SLIDES" val="1"/>
  <p:tag name="ISPRINGCLOUDFOLDERID" val="1"/>
  <p:tag name="ISPRINGONLINEFOLDERID" val="1"/>
  <p:tag name="ISPRING_SCORM_PASSING_SCORE" val="100.000000"/>
  <p:tag name="ISPRING_ULTRA_SCORM_COURCE_TITLE" val="EFWとMVCの比較v0.1"/>
  <p:tag name="ISPRING_PRESENTATION_TITLE" val="EFWとMVCの比較v0.1"/>
  <p:tag name="ISPRING_SCORM_ENDPOINT" val="&lt;endpoint&gt;&lt;enable&gt;0&lt;/enable&gt;&lt;lrs&gt;http://&lt;/lrs&gt;&lt;auth&gt;0&lt;/auth&gt;&lt;login&gt;&lt;/login&gt;&lt;password&gt;&lt;/password&gt;&lt;key&gt;&lt;/key&gt;&lt;name&gt;&lt;/name&gt;&lt;email&gt;&lt;/email&gt;&lt;/endpoint&gt;&#10;"/>
  <p:tag name="ISPRING_OUTPUT_FOLDER" val="[[&quot;f\uFFFD_\u0000{F3869DA2-F2D5-46CF-899A-5B1CA6DA96AF}&quot;,&quot;C:\\Users\\kejun.chang\\Documents\\GitHub\\efw4_online_ppt&quot;],[&quot;x6\&quot;T{0A1F2BAE-1CEA-4DCF-97F0-F7F7D714EBC9}&quot;,&quot;C:\\Users\\kejun.chang\\Documents\\GitHub\\efw4_online_pp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SCALE&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wordSettings&quot;:{&quot;printCopies&quot;:1},&quot;studioSettings&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SLIDE_UID" val="{E28D5E27-CD7A-456A-B456-6C194625E10D}:434"/>
</p:tagLst>
</file>

<file path=ppt/tags/tag11.xml><?xml version="1.0" encoding="utf-8"?>
<p:tagLst xmlns:a="http://schemas.openxmlformats.org/drawingml/2006/main" xmlns:r="http://schemas.openxmlformats.org/officeDocument/2006/relationships" xmlns:p="http://schemas.openxmlformats.org/presentationml/2006/main">
  <p:tag name="GENSWF_SLIDE_UID" val="{E28D5E27-CD7A-456A-B456-6C194625E10D}:434"/>
</p:tagLst>
</file>

<file path=ppt/tags/tag12.xml><?xml version="1.0" encoding="utf-8"?>
<p:tagLst xmlns:a="http://schemas.openxmlformats.org/drawingml/2006/main" xmlns:r="http://schemas.openxmlformats.org/officeDocument/2006/relationships" xmlns:p="http://schemas.openxmlformats.org/presentationml/2006/main">
  <p:tag name="GENSWF_SLIDE_UID" val="{E28D5E27-CD7A-456A-B456-6C194625E10D}:434"/>
</p:tagLst>
</file>

<file path=ppt/tags/tag13.xml><?xml version="1.0" encoding="utf-8"?>
<p:tagLst xmlns:a="http://schemas.openxmlformats.org/drawingml/2006/main" xmlns:r="http://schemas.openxmlformats.org/officeDocument/2006/relationships" xmlns:p="http://schemas.openxmlformats.org/presentationml/2006/main">
  <p:tag name="GENSWF_SLIDE_UID" val="{E28D5E27-CD7A-456A-B456-6C194625E10D}:434"/>
</p:tagLst>
</file>

<file path=ppt/tags/tag14.xml><?xml version="1.0" encoding="utf-8"?>
<p:tagLst xmlns:a="http://schemas.openxmlformats.org/drawingml/2006/main" xmlns:r="http://schemas.openxmlformats.org/officeDocument/2006/relationships" xmlns:p="http://schemas.openxmlformats.org/presentationml/2006/main">
  <p:tag name="GENSWF_SLIDE_UID" val="{E28D5E27-CD7A-456A-B456-6C194625E10D}:434"/>
</p:tagLst>
</file>

<file path=ppt/tags/tag15.xml><?xml version="1.0" encoding="utf-8"?>
<p:tagLst xmlns:a="http://schemas.openxmlformats.org/drawingml/2006/main" xmlns:r="http://schemas.openxmlformats.org/officeDocument/2006/relationships" xmlns:p="http://schemas.openxmlformats.org/presentationml/2006/main">
  <p:tag name="GENSWF_SLIDE_UID" val="{E28D5E27-CD7A-456A-B456-6C194625E10D}:434"/>
</p:tagLst>
</file>

<file path=ppt/tags/tag16.xml><?xml version="1.0" encoding="utf-8"?>
<p:tagLst xmlns:a="http://schemas.openxmlformats.org/drawingml/2006/main" xmlns:r="http://schemas.openxmlformats.org/officeDocument/2006/relationships" xmlns:p="http://schemas.openxmlformats.org/presentationml/2006/main">
  <p:tag name="GENSWF_SLIDE_UID" val="{E28D5E27-CD7A-456A-B456-6C194625E10D}:434"/>
</p:tagLst>
</file>

<file path=ppt/tags/tag17.xml><?xml version="1.0" encoding="utf-8"?>
<p:tagLst xmlns:a="http://schemas.openxmlformats.org/drawingml/2006/main" xmlns:r="http://schemas.openxmlformats.org/officeDocument/2006/relationships" xmlns:p="http://schemas.openxmlformats.org/presentationml/2006/main">
  <p:tag name="GENSWF_SLIDE_UID" val="{E28D5E27-CD7A-456A-B456-6C194625E10D}:434"/>
</p:tagLst>
</file>

<file path=ppt/tags/tag18.xml><?xml version="1.0" encoding="utf-8"?>
<p:tagLst xmlns:a="http://schemas.openxmlformats.org/drawingml/2006/main" xmlns:r="http://schemas.openxmlformats.org/officeDocument/2006/relationships" xmlns:p="http://schemas.openxmlformats.org/presentationml/2006/main">
  <p:tag name="GENSWF_SLIDE_UID" val="{E28D5E27-CD7A-456A-B456-6C194625E10D}:434"/>
</p:tagLst>
</file>

<file path=ppt/tags/tag19.xml><?xml version="1.0" encoding="utf-8"?>
<p:tagLst xmlns:a="http://schemas.openxmlformats.org/drawingml/2006/main" xmlns:r="http://schemas.openxmlformats.org/officeDocument/2006/relationships" xmlns:p="http://schemas.openxmlformats.org/presentationml/2006/main">
  <p:tag name="GENSWF_SLIDE_UID" val="{E28D5E27-CD7A-456A-B456-6C194625E10D}:434"/>
</p:tagLst>
</file>

<file path=ppt/tags/tag2.xml><?xml version="1.0" encoding="utf-8"?>
<p:tagLst xmlns:a="http://schemas.openxmlformats.org/drawingml/2006/main" xmlns:r="http://schemas.openxmlformats.org/officeDocument/2006/relationships" xmlns:p="http://schemas.openxmlformats.org/presentationml/2006/main">
  <p:tag name="GENSWF_SLIDE_UID" val="{663AEFB4-AF13-4D80-94E5-74D4A67FC954}:392"/>
</p:tagLst>
</file>

<file path=ppt/tags/tag20.xml><?xml version="1.0" encoding="utf-8"?>
<p:tagLst xmlns:a="http://schemas.openxmlformats.org/drawingml/2006/main" xmlns:r="http://schemas.openxmlformats.org/officeDocument/2006/relationships" xmlns:p="http://schemas.openxmlformats.org/presentationml/2006/main">
  <p:tag name="GENSWF_SLIDE_UID" val="{E28D5E27-CD7A-456A-B456-6C194625E10D}:434"/>
</p:tagLst>
</file>

<file path=ppt/tags/tag21.xml><?xml version="1.0" encoding="utf-8"?>
<p:tagLst xmlns:a="http://schemas.openxmlformats.org/drawingml/2006/main" xmlns:r="http://schemas.openxmlformats.org/officeDocument/2006/relationships" xmlns:p="http://schemas.openxmlformats.org/presentationml/2006/main">
  <p:tag name="GENSWF_SLIDE_UID" val="{E28D5E27-CD7A-456A-B456-6C194625E10D}:434"/>
</p:tagLst>
</file>

<file path=ppt/tags/tag22.xml><?xml version="1.0" encoding="utf-8"?>
<p:tagLst xmlns:a="http://schemas.openxmlformats.org/drawingml/2006/main" xmlns:r="http://schemas.openxmlformats.org/officeDocument/2006/relationships" xmlns:p="http://schemas.openxmlformats.org/presentationml/2006/main">
  <p:tag name="GENSWF_SLIDE_UID" val="{E28D5E27-CD7A-456A-B456-6C194625E10D}:434"/>
</p:tagLst>
</file>

<file path=ppt/tags/tag23.xml><?xml version="1.0" encoding="utf-8"?>
<p:tagLst xmlns:a="http://schemas.openxmlformats.org/drawingml/2006/main" xmlns:r="http://schemas.openxmlformats.org/officeDocument/2006/relationships" xmlns:p="http://schemas.openxmlformats.org/presentationml/2006/main">
  <p:tag name="GENSWF_SLIDE_UID" val="{E28D5E27-CD7A-456A-B456-6C194625E10D}:434"/>
</p:tagLst>
</file>

<file path=ppt/tags/tag24.xml><?xml version="1.0" encoding="utf-8"?>
<p:tagLst xmlns:a="http://schemas.openxmlformats.org/drawingml/2006/main" xmlns:r="http://schemas.openxmlformats.org/officeDocument/2006/relationships" xmlns:p="http://schemas.openxmlformats.org/presentationml/2006/main">
  <p:tag name="GENSWF_SLIDE_UID" val="{E28D5E27-CD7A-456A-B456-6C194625E10D}:434"/>
</p:tagLst>
</file>

<file path=ppt/tags/tag25.xml><?xml version="1.0" encoding="utf-8"?>
<p:tagLst xmlns:a="http://schemas.openxmlformats.org/drawingml/2006/main" xmlns:r="http://schemas.openxmlformats.org/officeDocument/2006/relationships" xmlns:p="http://schemas.openxmlformats.org/presentationml/2006/main">
  <p:tag name="GENSWF_SLIDE_UID" val="{E28D5E27-CD7A-456A-B456-6C194625E10D}:434"/>
</p:tagLst>
</file>

<file path=ppt/tags/tag26.xml><?xml version="1.0" encoding="utf-8"?>
<p:tagLst xmlns:a="http://schemas.openxmlformats.org/drawingml/2006/main" xmlns:r="http://schemas.openxmlformats.org/officeDocument/2006/relationships" xmlns:p="http://schemas.openxmlformats.org/presentationml/2006/main">
  <p:tag name="GENSWF_SLIDE_UID" val="{E28D5E27-CD7A-456A-B456-6C194625E10D}:434"/>
</p:tagLst>
</file>

<file path=ppt/tags/tag3.xml><?xml version="1.0" encoding="utf-8"?>
<p:tagLst xmlns:a="http://schemas.openxmlformats.org/drawingml/2006/main" xmlns:r="http://schemas.openxmlformats.org/officeDocument/2006/relationships" xmlns:p="http://schemas.openxmlformats.org/presentationml/2006/main">
  <p:tag name="GENSWF_SLIDE_UID" val="{E28D5E27-CD7A-456A-B456-6C194625E10D}:434"/>
</p:tagLst>
</file>

<file path=ppt/tags/tag4.xml><?xml version="1.0" encoding="utf-8"?>
<p:tagLst xmlns:a="http://schemas.openxmlformats.org/drawingml/2006/main" xmlns:r="http://schemas.openxmlformats.org/officeDocument/2006/relationships" xmlns:p="http://schemas.openxmlformats.org/presentationml/2006/main">
  <p:tag name="GENSWF_SLIDE_UID" val="{E28D5E27-CD7A-456A-B456-6C194625E10D}:434"/>
</p:tagLst>
</file>

<file path=ppt/tags/tag5.xml><?xml version="1.0" encoding="utf-8"?>
<p:tagLst xmlns:a="http://schemas.openxmlformats.org/drawingml/2006/main" xmlns:r="http://schemas.openxmlformats.org/officeDocument/2006/relationships" xmlns:p="http://schemas.openxmlformats.org/presentationml/2006/main">
  <p:tag name="GENSWF_SLIDE_UID" val="{E28D5E27-CD7A-456A-B456-6C194625E10D}:434"/>
</p:tagLst>
</file>

<file path=ppt/tags/tag6.xml><?xml version="1.0" encoding="utf-8"?>
<p:tagLst xmlns:a="http://schemas.openxmlformats.org/drawingml/2006/main" xmlns:r="http://schemas.openxmlformats.org/officeDocument/2006/relationships" xmlns:p="http://schemas.openxmlformats.org/presentationml/2006/main">
  <p:tag name="GENSWF_SLIDE_UID" val="{E28D5E27-CD7A-456A-B456-6C194625E10D}:434"/>
</p:tagLst>
</file>

<file path=ppt/tags/tag7.xml><?xml version="1.0" encoding="utf-8"?>
<p:tagLst xmlns:a="http://schemas.openxmlformats.org/drawingml/2006/main" xmlns:r="http://schemas.openxmlformats.org/officeDocument/2006/relationships" xmlns:p="http://schemas.openxmlformats.org/presentationml/2006/main">
  <p:tag name="GENSWF_SLIDE_UID" val="{E28D5E27-CD7A-456A-B456-6C194625E10D}:434"/>
</p:tagLst>
</file>

<file path=ppt/tags/tag8.xml><?xml version="1.0" encoding="utf-8"?>
<p:tagLst xmlns:a="http://schemas.openxmlformats.org/drawingml/2006/main" xmlns:r="http://schemas.openxmlformats.org/officeDocument/2006/relationships" xmlns:p="http://schemas.openxmlformats.org/presentationml/2006/main">
  <p:tag name="GENSWF_SLIDE_UID" val="{E28D5E27-CD7A-456A-B456-6C194625E10D}:434"/>
</p:tagLst>
</file>

<file path=ppt/tags/tag9.xml><?xml version="1.0" encoding="utf-8"?>
<p:tagLst xmlns:a="http://schemas.openxmlformats.org/drawingml/2006/main" xmlns:r="http://schemas.openxmlformats.org/officeDocument/2006/relationships" xmlns:p="http://schemas.openxmlformats.org/presentationml/2006/main">
  <p:tag name="GENSWF_SLIDE_UID" val="{E28D5E27-CD7A-456A-B456-6C194625E10D}:434"/>
</p:tagLst>
</file>

<file path=ppt/theme/theme1.xml><?xml version="1.0" encoding="utf-8"?>
<a:theme xmlns:a="http://schemas.openxmlformats.org/drawingml/2006/main" name="1_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Office ​​テーマ">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kumimoji="1"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defPPr>
      </a:lstStyle>
      <a:style>
        <a:lnRef idx="3">
          <a:schemeClr val="lt1"/>
        </a:lnRef>
        <a:fillRef idx="1">
          <a:schemeClr val="accent5"/>
        </a:fillRef>
        <a:effectRef idx="1">
          <a:schemeClr val="accent5"/>
        </a:effectRef>
        <a:fontRef idx="minor">
          <a:schemeClr val="lt1"/>
        </a:fontRef>
      </a:style>
    </a:sp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44094</TotalTime>
  <Words>1812</Words>
  <Application>Microsoft Office PowerPoint</Application>
  <PresentationFormat>画面に合わせる (4:3)</PresentationFormat>
  <Paragraphs>320</Paragraphs>
  <Slides>25</Slides>
  <Notes>25</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25</vt:i4>
      </vt:variant>
    </vt:vector>
  </HeadingPairs>
  <TitlesOfParts>
    <vt:vector size="32" baseType="lpstr">
      <vt:lpstr>Meiryo UI</vt:lpstr>
      <vt:lpstr>ＭＳ Ｐゴシック</vt:lpstr>
      <vt:lpstr>MS UI Gothic</vt:lpstr>
      <vt:lpstr>Arial</vt:lpstr>
      <vt:lpstr>Calibri</vt:lpstr>
      <vt:lpstr>Wingdings</vt:lpstr>
      <vt:lpstr>1_Office ​​テーマ</vt:lpstr>
      <vt:lpstr>PowerPoint プレゼンテーション</vt:lpstr>
      <vt:lpstr>１ー１．WEBコンテンツのモジュール化</vt:lpstr>
      <vt:lpstr>１ー２．EFWのWEBコンテンツ　－　/efw</vt:lpstr>
      <vt:lpstr>１ー３．EFWのWEBコンテンツ　－　/jquery-ui</vt:lpstr>
      <vt:lpstr>１ー４．EFWのWEBコンテンツ　－　/bootstrap</vt:lpstr>
      <vt:lpstr>１ー５．EFWのWEBコンテンツ　－　/elfinder</vt:lpstr>
      <vt:lpstr>１ー６．EFWのWEBコンテンツ　－　/chart</vt:lpstr>
      <vt:lpstr>２ー１．Callback地獄とは</vt:lpstr>
      <vt:lpstr>２ー２．EFWに存在する「Callback地獄」</vt:lpstr>
      <vt:lpstr>２ー３．Efw.client.jsのあるべき姿</vt:lpstr>
      <vt:lpstr>２ー４．Efw.client.jsのあるべき姿２</vt:lpstr>
      <vt:lpstr>２ー５．想定外の箇所で問題発生</vt:lpstr>
      <vt:lpstr>３ー１．jQuery UIダイアログの問題</vt:lpstr>
      <vt:lpstr>３ー２．ダイアログ問題の解決</vt:lpstr>
      <vt:lpstr>３ー３．elfinder描画問題を起こした</vt:lpstr>
      <vt:lpstr>３ー４．Elfinder描画問題を解決</vt:lpstr>
      <vt:lpstr>４ー１．ElfinderをEFWに取り込む</vt:lpstr>
      <vt:lpstr>４ー２．Elfinderの不要機能を削除</vt:lpstr>
      <vt:lpstr>４ー３．ElfinderのAjax通信をカスタマイズ</vt:lpstr>
      <vt:lpstr>４ー４．ElfinderのUpload機能を簡略化</vt:lpstr>
      <vt:lpstr>４ー５．jQuery3対応のため修正</vt:lpstr>
      <vt:lpstr>５ー１．HTML5のInputタイプ</vt:lpstr>
      <vt:lpstr>５ー２．数字・金額のフォーマットについて</vt:lpstr>
      <vt:lpstr>５ー３．EFWの入力枠フォーマット</vt:lpstr>
      <vt:lpstr>５ー４．EFWの入力枠フォーマットの実装</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EFWとMVCの比較v0.1</dc:title>
  <dc:creator>常 珂軍</dc:creator>
  <cp:lastModifiedBy>常 珂軍</cp:lastModifiedBy>
  <cp:revision>6358</cp:revision>
  <cp:lastPrinted>2012-10-25T09:56:50Z</cp:lastPrinted>
  <dcterms:modified xsi:type="dcterms:W3CDTF">2023-06-05T06:00:19Z</dcterms:modified>
</cp:coreProperties>
</file>